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Default Extension="xlsx" ContentType="application/vnd.openxmlformats-officedocument.spreadsheetml.sheet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 embedTrueTypeFonts="true">
  <p:sldMasterIdLst>
    <p:sldMasterId id="2147483722" r:id="rId18"/>
  </p:sldMasterIdLst>
  <p:sldIdLst>
    <p:sldId id="256" r:id="rId20"/>
    <p:sldId id="257" r:id="rId21"/>
    <p:sldId id="259" r:id="rId22"/>
    <p:sldId id="268" r:id="rId23"/>
    <p:sldId id="258" r:id="rId24"/>
    <p:sldId id="266" r:id="rId25"/>
    <p:sldId id="282" r:id="rId26"/>
    <p:sldId id="260" r:id="rId27"/>
    <p:sldId id="269" r:id="rId28"/>
    <p:sldId id="270" r:id="rId29"/>
    <p:sldId id="271" r:id="rId30"/>
    <p:sldId id="277" r:id="rId31"/>
    <p:sldId id="273" r:id="rId32"/>
    <p:sldId id="272" r:id="rId33"/>
    <p:sldId id="274" r:id="rId34"/>
    <p:sldId id="275" r:id="rId35"/>
    <p:sldId id="278" r:id="rId36"/>
    <p:sldId id="283" r:id="rId37"/>
    <p:sldId id="279" r:id="rId38"/>
    <p:sldId id="280" r:id="rId39"/>
    <p:sldId id="281" r:id="rId40"/>
    <p:sldId id="284" r:id="rId41"/>
    <p:sldId id="265" r:id="rId42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0" orient="horz" pos="2158" userDrawn="1">
          <p15:clr>
            <a:srgbClr val="A4A3A4"/>
          </p15:clr>
        </p15:guide>
        <p15:guide id="1" pos="2878" userDrawn="1">
          <p15:clr>
            <a:srgbClr val="A4A3A4"/>
          </p15:clr>
        </p15:guide>
      </p15:sldGuideLst>
    </p:ext>
  </p:extLst>
  <p:embeddedFontLst>
    <p:embeddedFont>
      <p:font typeface="Source Han Sans KR Bold" panose="020B0800000000000000" pitchFamily="870855656" charset="1">
        <p:regular r:id="rId1"/>
      </p:font>
    </p:embeddedFont>
    <p:embeddedFont>
      <p:font typeface="Raleway" panose="00000000000000000000" pitchFamily="655369" charset="1">
        <p:regular r:id="rId2"/>
      </p:font>
    </p:embeddedFont>
    <p:embeddedFont>
      <p:font typeface="Source Han Sans KR" panose="020B0400000000000000" pitchFamily="0" charset="1">
        <p:regular r:id="rId3"/>
      </p:font>
    </p:embeddedFont>
    <p:embeddedFont>
      <p:font typeface="Raleway Bold" panose="00000000000000000000" pitchFamily="0" charset="1">
        <p:regular r:id="rId4"/>
      </p:font>
    </p:embeddedFont>
    <p:embeddedFont>
      <p:font typeface="Source Han Sans KR Medium" panose="020B0600000000000000" pitchFamily="0" charset="1">
        <p:regular r:id="rId5"/>
      </p:font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 snapToGrid="1" snapToObjects="1">
      <p:cViewPr varScale="1">
        <p:scale>
          <a:sx n="74" d="100"/>
          <a:sy n="74" d="100"/>
        </p:scale>
        <p:origin x="-1092" y="-90"/>
      </p:cViewPr>
      <p:guideLst>
        <p:guide orient="horz" pos="2158"/>
        <p:guide pos="287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font" Target="fonts/font16.fntdata"></Relationship><Relationship Id="rId2" Type="http://schemas.openxmlformats.org/officeDocument/2006/relationships/font" Target="fonts/font17.fntdata"></Relationship><Relationship Id="rId3" Type="http://schemas.openxmlformats.org/officeDocument/2006/relationships/font" Target="fonts/font18.fntdata"></Relationship><Relationship Id="rId4" Type="http://schemas.openxmlformats.org/officeDocument/2006/relationships/font" Target="fonts/font19.fntdata"></Relationship><Relationship Id="rId5" Type="http://schemas.openxmlformats.org/officeDocument/2006/relationships/font" Target="fonts/font20.fntdata"></Relationship><Relationship Id="rId6" Type="http://schemas.openxmlformats.org/officeDocument/2006/relationships/tableStyles" Target="tableStyles.xml"></Relationship><Relationship Id="rId18" Type="http://schemas.openxmlformats.org/officeDocument/2006/relationships/slideMaster" Target="slideMasters/slideMaster1.xml"></Relationship><Relationship Id="rId19" Type="http://schemas.openxmlformats.org/officeDocument/2006/relationships/theme" Target="theme/theme1.xml"></Relationship><Relationship Id="rId20" Type="http://schemas.openxmlformats.org/officeDocument/2006/relationships/slide" Target="slides/slide1.xml"></Relationship><Relationship Id="rId21" Type="http://schemas.openxmlformats.org/officeDocument/2006/relationships/slide" Target="slides/slide2.xml"></Relationship><Relationship Id="rId22" Type="http://schemas.openxmlformats.org/officeDocument/2006/relationships/slide" Target="slides/slide3.xml"></Relationship><Relationship Id="rId23" Type="http://schemas.openxmlformats.org/officeDocument/2006/relationships/slide" Target="slides/slide4.xml"></Relationship><Relationship Id="rId24" Type="http://schemas.openxmlformats.org/officeDocument/2006/relationships/slide" Target="slides/slide5.xml"></Relationship><Relationship Id="rId25" Type="http://schemas.openxmlformats.org/officeDocument/2006/relationships/slide" Target="slides/slide6.xml"></Relationship><Relationship Id="rId26" Type="http://schemas.openxmlformats.org/officeDocument/2006/relationships/slide" Target="slides/slide7.xml"></Relationship><Relationship Id="rId27" Type="http://schemas.openxmlformats.org/officeDocument/2006/relationships/slide" Target="slides/slide8.xml"></Relationship><Relationship Id="rId28" Type="http://schemas.openxmlformats.org/officeDocument/2006/relationships/slide" Target="slides/slide9.xml"></Relationship><Relationship Id="rId29" Type="http://schemas.openxmlformats.org/officeDocument/2006/relationships/slide" Target="slides/slide10.xml"></Relationship><Relationship Id="rId30" Type="http://schemas.openxmlformats.org/officeDocument/2006/relationships/slide" Target="slides/slide11.xml"></Relationship><Relationship Id="rId31" Type="http://schemas.openxmlformats.org/officeDocument/2006/relationships/slide" Target="slides/slide12.xml"></Relationship><Relationship Id="rId32" Type="http://schemas.openxmlformats.org/officeDocument/2006/relationships/slide" Target="slides/slide13.xml"></Relationship><Relationship Id="rId33" Type="http://schemas.openxmlformats.org/officeDocument/2006/relationships/slide" Target="slides/slide14.xml"></Relationship><Relationship Id="rId34" Type="http://schemas.openxmlformats.org/officeDocument/2006/relationships/slide" Target="slides/slide15.xml"></Relationship><Relationship Id="rId35" Type="http://schemas.openxmlformats.org/officeDocument/2006/relationships/slide" Target="slides/slide16.xml"></Relationship><Relationship Id="rId36" Type="http://schemas.openxmlformats.org/officeDocument/2006/relationships/slide" Target="slides/slide17.xml"></Relationship><Relationship Id="rId37" Type="http://schemas.openxmlformats.org/officeDocument/2006/relationships/slide" Target="slides/slide18.xml"></Relationship><Relationship Id="rId38" Type="http://schemas.openxmlformats.org/officeDocument/2006/relationships/slide" Target="slides/slide19.xml"></Relationship><Relationship Id="rId39" Type="http://schemas.openxmlformats.org/officeDocument/2006/relationships/slide" Target="slides/slide20.xml"></Relationship><Relationship Id="rId40" Type="http://schemas.openxmlformats.org/officeDocument/2006/relationships/slide" Target="slides/slide21.xml"></Relationship><Relationship Id="rId41" Type="http://schemas.openxmlformats.org/officeDocument/2006/relationships/slide" Target="slides/slide22.xml"></Relationship><Relationship Id="rId42" Type="http://schemas.openxmlformats.org/officeDocument/2006/relationships/slide" Target="slides/slide23.xml"></Relationship><Relationship Id="rId43" Type="http://schemas.openxmlformats.org/officeDocument/2006/relationships/viewProps" Target="viewProps.xml"></Relationship><Relationship Id="rId44" Type="http://schemas.openxmlformats.org/officeDocument/2006/relationships/presProps" Target="presProps.xml"></Relationship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_rels/slide1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168852290645.png"></Relationship><Relationship Id="rId3" Type="http://schemas.openxmlformats.org/officeDocument/2006/relationships/image" Target="../media/fImage1241812915817.png"></Relationship><Relationship Id="rId4" Type="http://schemas.openxmlformats.org/officeDocument/2006/relationships/image" Target="../media/fImage907312921205.png"></Relationship><Relationship Id="rId5" Type="http://schemas.openxmlformats.org/officeDocument/2006/relationships/image" Target="../media/fImage1913412948640.png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2924593027698.png"></Relationship><Relationship Id="rId3" Type="http://schemas.openxmlformats.org/officeDocument/2006/relationships/image" Target="../media/fImage216245308397.png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2924593345473.png"></Relationship><Relationship Id="rId3" Type="http://schemas.openxmlformats.org/officeDocument/2006/relationships/image" Target="../media/fImage2162453359546.png"></Relationship><Relationship Id="rId4" Type="http://schemas.openxmlformats.org/officeDocument/2006/relationships/image" Target="../media/fImage76801336267.png"></Relationship><Relationship Id="rId5" Type="http://schemas.openxmlformats.org/officeDocument/2006/relationships/image" Target="../media/fImage584963374685.png"></Relationship></Relationships>
</file>

<file path=ppt/slides/_rels/slide1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3145923111188.png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2521343128798.png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2596713176480.png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259671322674.png"></Relationship><Relationship Id="rId3" Type="http://schemas.openxmlformats.org/officeDocument/2006/relationships/image" Target="../media/fImage1810923238613.png"></Relationship></Relationships>
</file>

<file path=ppt/slides/_rels/slide1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1771293445022.png"></Relationship></Relationships>
</file>

<file path=ppt/slides/_rels/slide1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1771293913937.png"></Relationship><Relationship Id="rId3" Type="http://schemas.openxmlformats.org/officeDocument/2006/relationships/image" Target="../media/fImage3942313925283.png"></Relationship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1771293501628.png"></Relationship><Relationship Id="rId3" Type="http://schemas.openxmlformats.org/officeDocument/2006/relationships/image" Target="../media/fImage3942313519514.png"></Relationship><Relationship Id="rId4" Type="http://schemas.openxmlformats.org/officeDocument/2006/relationships/image" Target="../media/fImage1087313537163.png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_rels/slide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1771293578758.png"></Relationship><Relationship Id="rId3" Type="http://schemas.openxmlformats.org/officeDocument/2006/relationships/image" Target="../media/fImage3702313626742.png"></Relationship></Relationships>
</file>

<file path=ppt/slides/_rels/slide2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1771293667784.png"></Relationship><Relationship Id="rId3" Type="http://schemas.openxmlformats.org/officeDocument/2006/relationships/image" Target="../media/fImage3702313679740.png"></Relationship><Relationship Id="rId4" Type="http://schemas.openxmlformats.org/officeDocument/2006/relationships/image" Target="../media/fImage791103691645.png"></Relationship></Relationships>
</file>

<file path=ppt/slides/_rels/slide2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1771293994787.png"></Relationship><Relationship Id="rId3" Type="http://schemas.openxmlformats.org/officeDocument/2006/relationships/image" Target="../media/fImage3702314001719.png"></Relationship><Relationship Id="rId4" Type="http://schemas.openxmlformats.org/officeDocument/2006/relationships/image" Target="../media/fImage791104028112.png"></Relationship></Relationships>
</file>

<file path=ppt/slides/_rels/slide2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image" Target="../media/fImage11581194200.png"></Relationship><Relationship Id="rId2" Type="http://schemas.openxmlformats.org/officeDocument/2006/relationships/slideLayout" Target="../slideLayouts/slideLayout7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hyperlink" Target="https://github.com/louis5103/Timo.GG" TargetMode="External"></Relationship><Relationship Id="rId3" Type="http://schemas.openxmlformats.org/officeDocument/2006/relationships/image" Target="../media/fImage2922472749968.png"></Relationship></Relationships>
</file>

<file path=ppt/slides/_rels/slide5.xml.rels><?xml version="1.0" encoding="UTF-8"?>
<Relationships xmlns="http://schemas.openxmlformats.org/package/2006/relationships"><Relationship Id="rId3" Type="http://schemas.openxmlformats.org/officeDocument/2006/relationships/image" Target="../media/fImage210181855658.png"></Relationship><Relationship Id="rId4" Type="http://schemas.openxmlformats.org/officeDocument/2006/relationships/hyperlink" Target="https://www.figma.com/proto/NSj6u9YW4quftfj5Wb5P4p/Tools-Project?node-id=787-2264&amp;node-type=canvas&amp;t=yRRLkZfIzX1IAgpk-0&amp;scaling=min-zoom&amp;content-scaling=fixed&amp;page-id=530%3A4143&amp;starting-point-node-id=787%3A2264" TargetMode="External"></Relationship><Relationship Id="rId5" Type="http://schemas.openxmlformats.org/officeDocument/2006/relationships/slideLayout" Target="../slideLayouts/slideLayout7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image" Target="../media/fImage2031552771639.png"></Relationship><Relationship Id="rId2" Type="http://schemas.openxmlformats.org/officeDocument/2006/relationships/slideLayout" Target="../slideLayouts/slideLayout7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2031553742295.png"></Relationship></Relationships>
</file>

<file path=ppt/slides/_rels/slide8.xml.rels><?xml version="1.0" encoding="UTF-8"?>
<Relationships xmlns="http://schemas.openxmlformats.org/package/2006/relationships"><Relationship Id="rId3" Type="http://schemas.openxmlformats.org/officeDocument/2006/relationships/image" Target="../media/image5.svg"></Relationship><Relationship Id="rId5" Type="http://schemas.openxmlformats.org/officeDocument/2006/relationships/image" Target="../media/image7.svg"></Relationship><Relationship Id="rId7" Type="http://schemas.openxmlformats.org/officeDocument/2006/relationships/image" Target="../media/image9.svg"></Relationship><Relationship Id="rId9" Type="http://schemas.openxmlformats.org/officeDocument/2006/relationships/image" Target="../media/image11.svg"></Relationship><Relationship Id="rId10" Type="http://schemas.openxmlformats.org/officeDocument/2006/relationships/image" Target="../media/fImage1688522802240.png"></Relationship><Relationship Id="rId11" Type="http://schemas.openxmlformats.org/officeDocument/2006/relationships/image" Target="../media/fImage124181281536.png"></Relationship><Relationship Id="rId12" Type="http://schemas.openxmlformats.org/officeDocument/2006/relationships/slideLayout" Target="../slideLayouts/slideLayout7.xml"></Relationship></Relationships>
</file>

<file path=ppt/slides/_rels/slide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7.xml"></Relationship><Relationship Id="rId2" Type="http://schemas.openxmlformats.org/officeDocument/2006/relationships/image" Target="../media/fImage168852284569.png"></Relationship><Relationship Id="rId3" Type="http://schemas.openxmlformats.org/officeDocument/2006/relationships/image" Target="../media/fImage1241812856524.png"></Relationship><Relationship Id="rId4" Type="http://schemas.openxmlformats.org/officeDocument/2006/relationships/image" Target="../media/fImage907312872389.png"></Relationship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>
            <a:off x="3842385" y="4503420"/>
            <a:ext cx="10603865" cy="2559685"/>
          </a:xfrm>
          <a:prstGeom prst="rect">
            <a:avLst/>
          </a:prstGeom>
        </p:spPr>
        <p:txBody>
          <a:bodyPr wrap="square" lIns="0" tIns="0" rIns="0" bIns="0" numCol="1" rtlCol="1" vert="horz" anchor="t">
            <a:spAutoFit/>
          </a:bodyPr>
          <a:lstStyle/>
          <a:p>
            <a:pPr marL="0" indent="0" algn="ctr">
              <a:lnSpc>
                <a:spcPts val="10076"/>
              </a:lnSpc>
              <a:spcBef>
                <a:spcPct val="0"/>
              </a:spcBef>
              <a:buFontTx/>
              <a:buNone/>
            </a:pPr>
            <a:r>
              <a:rPr lang="en-US" sz="7195" b="0">
                <a:solidFill>
                  <a:srgbClr val="090807"/>
                </a:solidFill>
                <a:latin typeface="Source Han Sans KR Bold" charset="0"/>
                <a:ea typeface="Source Han Sans KR Bold" charset="0"/>
                <a:cs typeface="Source Han Sans KR Bold" charset="0"/>
              </a:rPr>
              <a:t>5팀. 라이엇 API로 웹사이트 만들기</a:t>
            </a:r>
            <a:endParaRPr lang="ko-KR" altLang="en-US" sz="7195" b="0">
              <a:solidFill>
                <a:srgbClr val="090807"/>
              </a:solidFill>
              <a:latin typeface="Source Han Sans KR Bold" charset="0"/>
              <a:ea typeface="Source Han Sans KR Bold" charset="0"/>
              <a:cs typeface="Source Han Sans KR Bold" charset="0"/>
            </a:endParaRPr>
          </a:p>
        </p:txBody>
      </p:sp>
      <p:sp>
        <p:nvSpPr>
          <p:cNvPr id="3" name="TextBox 3"/>
          <p:cNvSpPr txBox="1">
            <a:spLocks/>
          </p:cNvSpPr>
          <p:nvPr/>
        </p:nvSpPr>
        <p:spPr>
          <a:xfrm rot="0">
            <a:off x="7708900" y="3670300"/>
            <a:ext cx="2872740" cy="711200"/>
          </a:xfrm>
          <a:prstGeom prst="rect"/>
        </p:spPr>
        <p:txBody>
          <a:bodyPr wrap="square" lIns="0" tIns="0" rIns="0" bIns="0" numCol="1" rtlCol="1" vert="horz" anchor="t">
            <a:spAutoFit/>
          </a:bodyPr>
          <a:lstStyle/>
          <a:p>
            <a:pPr marL="0" indent="0" algn="ctr">
              <a:lnSpc>
                <a:spcPts val="5599"/>
              </a:lnSpc>
              <a:spcBef>
                <a:spcPct val="0"/>
              </a:spcBef>
              <a:buFontTx/>
              <a:buNone/>
            </a:pPr>
            <a:r>
              <a:rPr lang="en-US" sz="2600" b="1">
                <a:solidFill>
                  <a:srgbClr val="090807"/>
                </a:solidFill>
                <a:latin typeface="Raleway" charset="0"/>
                <a:ea typeface="Raleway" charset="0"/>
                <a:cs typeface="Raleway" charset="0"/>
              </a:rPr>
              <a:t>중간발표용</a:t>
            </a:r>
            <a:endParaRPr lang="ko-KR" altLang="en-US" sz="2600" b="1">
              <a:solidFill>
                <a:srgbClr val="090807"/>
              </a:solidFill>
              <a:latin typeface="Raleway" charset="0"/>
              <a:ea typeface="Raleway" charset="0"/>
              <a:cs typeface="Raleway" charset="0"/>
            </a:endParaRPr>
          </a:p>
        </p:txBody>
      </p:sp>
      <p:cxnSp>
        <p:nvCxnSpPr>
          <p:cNvPr id="6" name="AutoShape 6"/>
          <p:cNvCxnSpPr/>
          <p:nvPr/>
        </p:nvCxnSpPr>
        <p:spPr>
          <a:xfrm rot="0">
            <a:off x="1503680" y="9358630"/>
            <a:ext cx="15167609" cy="635"/>
          </a:xfrm>
          <a:prstGeom prst="line"/>
          <a:ln w="9525" cap="flat" cmpd="sng">
            <a:solidFill>
              <a:srgbClr val="09080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t 0"/>
          <p:cNvCxnSpPr/>
          <p:nvPr/>
        </p:nvCxnSpPr>
        <p:spPr>
          <a:xfrm rot="0">
            <a:off x="860425" y="1346835"/>
            <a:ext cx="1234440" cy="635"/>
          </a:xfrm>
          <a:prstGeom prst="line"/>
          <a:ln w="38100" cap="flat" cmpd="sng">
            <a:solidFill>
              <a:srgbClr val="09080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 0"/>
          <p:cNvSpPr txBox="1">
            <a:spLocks/>
          </p:cNvSpPr>
          <p:nvPr/>
        </p:nvSpPr>
        <p:spPr>
          <a:xfrm rot="0">
            <a:off x="923925" y="765175"/>
            <a:ext cx="2522220" cy="444500"/>
          </a:xfrm>
          <a:prstGeom prst="rect"/>
        </p:spPr>
        <p:txBody>
          <a:bodyPr wrap="square" lIns="0" tIns="0" rIns="0" bIns="0" rtl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495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03 컨트롤러</a:t>
            </a:r>
            <a:endParaRPr lang="ko-KR" altLang="en-US" sz="2495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</p:txBody>
      </p:sp>
      <p:pic>
        <p:nvPicPr>
          <p:cNvPr id="27" name="Picture " descr="/Users/imsang-u/Library/Group Containers/L48J367XN4.com.infraware.PolarisOffice/EngineTemp/89283/fImage16885229064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00735" y="1553210"/>
            <a:ext cx="12573635" cy="4140834"/>
          </a:xfrm>
          <a:prstGeom prst="rect"/>
          <a:noFill/>
        </p:spPr>
      </p:pic>
      <p:pic>
        <p:nvPicPr>
          <p:cNvPr id="28" name="Picture " descr="/Users/imsang-u/Library/Group Containers/L48J367XN4.com.infraware.PolarisOffice/EngineTemp/89283/fImage124181291581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07085" y="5974080"/>
            <a:ext cx="12567285" cy="2953385"/>
          </a:xfrm>
          <a:prstGeom prst="rect"/>
          <a:noFill/>
        </p:spPr>
      </p:pic>
      <p:pic>
        <p:nvPicPr>
          <p:cNvPr id="29" name="Picture " descr="/Users/imsang-u/Library/Group Containers/L48J367XN4.com.infraware.PolarisOffice/EngineTemp/89283/fImage90731292120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04290" y="2193925"/>
            <a:ext cx="13729335" cy="3086735"/>
          </a:xfrm>
          <a:prstGeom prst="rect"/>
          <a:noFill/>
        </p:spPr>
      </p:pic>
      <p:pic>
        <p:nvPicPr>
          <p:cNvPr id="30" name="그림 50" descr="/Users/imsang-u/Library/Group Containers/L48J367XN4.com.infraware.PolarisOffice/EngineTemp/89283/fImage1913412948640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696085" y="2449830"/>
            <a:ext cx="10782935" cy="7874635"/>
          </a:xfrm>
          <a:prstGeom prst="rect"/>
          <a:noFill/>
          <a:ln w="5715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t 0"/>
          <p:cNvCxnSpPr/>
          <p:nvPr/>
        </p:nvCxnSpPr>
        <p:spPr>
          <a:xfrm rot="0">
            <a:off x="860425" y="1346835"/>
            <a:ext cx="1234440" cy="635"/>
          </a:xfrm>
          <a:prstGeom prst="line"/>
          <a:ln w="38100" cap="flat" cmpd="sng">
            <a:solidFill>
              <a:srgbClr val="09080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 0"/>
          <p:cNvSpPr txBox="1">
            <a:spLocks/>
          </p:cNvSpPr>
          <p:nvPr/>
        </p:nvSpPr>
        <p:spPr>
          <a:xfrm rot="0">
            <a:off x="923925" y="765175"/>
            <a:ext cx="3832860" cy="888365"/>
          </a:xfrm>
          <a:prstGeom prst="rect"/>
        </p:spPr>
        <p:txBody>
          <a:bodyPr wrap="square" lIns="0" tIns="0" rIns="0" bIns="0" rtl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495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03 Exception Handler</a:t>
            </a:r>
            <a:endParaRPr lang="ko-KR" altLang="en-US" sz="2495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2495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</p:txBody>
      </p:sp>
      <p:pic>
        <p:nvPicPr>
          <p:cNvPr id="8" name="그림 51" descr="/Users/imsang-u/Library/Group Containers/L48J367XN4.com.infraware.PolarisOffice/EngineTemp/89283/fImage292459302769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68545" y="403860"/>
            <a:ext cx="13754735" cy="4877435"/>
          </a:xfrm>
          <a:prstGeom prst="rect"/>
          <a:noFill/>
        </p:spPr>
      </p:pic>
      <p:pic>
        <p:nvPicPr>
          <p:cNvPr id="9" name="그림 53" descr="/Users/imsang-u/Library/Group Containers/L48J367XN4.com.infraware.PolarisOffice/EngineTemp/89283/fImage21624530839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200" y="4766945"/>
            <a:ext cx="8738235" cy="5664835"/>
          </a:xfrm>
          <a:prstGeom prst="rect"/>
          <a:noFill/>
        </p:spPr>
      </p:pic>
      <p:sp>
        <p:nvSpPr>
          <p:cNvPr id="10" name="텍스트 상자 101"/>
          <p:cNvSpPr txBox="1">
            <a:spLocks/>
          </p:cNvSpPr>
          <p:nvPr/>
        </p:nvSpPr>
        <p:spPr>
          <a:xfrm rot="0">
            <a:off x="9512300" y="5422265"/>
            <a:ext cx="8000364" cy="1776095"/>
          </a:xfrm>
          <a:prstGeom prst="rect"/>
        </p:spPr>
        <p:txBody>
          <a:bodyPr wrap="square" lIns="0" tIns="0" rIns="0" bIns="0" rtl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600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- 스프링 전용 Response 예외 처리 핸들러 상속해서 내부 메서드 오버라이드 해서 사용. </a:t>
            </a:r>
            <a:endParaRPr lang="ko-KR" altLang="en-US" sz="1600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- 사용자 예외랑 스프링 부트 전용 예외 전</a:t>
            </a:r>
            <a:r>
              <a:rPr sz="1600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부 처리 가능해짐.</a:t>
            </a:r>
            <a:endParaRPr lang="ko-KR" altLang="en-US" sz="1600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- 컨트롤러 어드바이스의 적용 범위가 다름.</a:t>
            </a:r>
            <a:endParaRPr lang="ko-KR" altLang="en-US" sz="1600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600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</p:txBody>
      </p:sp>
      <p:sp>
        <p:nvSpPr>
          <p:cNvPr id="11" name="텍스트 상자 102"/>
          <p:cNvSpPr txBox="1">
            <a:spLocks/>
          </p:cNvSpPr>
          <p:nvPr/>
        </p:nvSpPr>
        <p:spPr>
          <a:xfrm rot="0">
            <a:off x="9641205" y="8396605"/>
            <a:ext cx="8000364" cy="1332230"/>
          </a:xfrm>
          <a:prstGeom prst="rect"/>
        </p:spPr>
        <p:txBody>
          <a:bodyPr wrap="square" lIns="0" tIns="0" rIns="0" bIns="0" rtl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600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위 : API 예외 핸들러, @RestControllerAdvice</a:t>
            </a:r>
            <a:endParaRPr lang="ko-KR" altLang="en-US" sz="1600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아래: </a:t>
            </a:r>
            <a:r>
              <a:rPr sz="1600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View 예외 핸들러, @ControllerAdvice</a:t>
            </a:r>
            <a:endParaRPr lang="ko-KR" altLang="en-US" sz="1600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600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t 0"/>
          <p:cNvCxnSpPr/>
          <p:nvPr/>
        </p:nvCxnSpPr>
        <p:spPr>
          <a:xfrm rot="0">
            <a:off x="860425" y="1346835"/>
            <a:ext cx="1234440" cy="635"/>
          </a:xfrm>
          <a:prstGeom prst="line"/>
          <a:ln w="38100" cap="flat" cmpd="sng">
            <a:solidFill>
              <a:srgbClr val="09080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 0"/>
          <p:cNvSpPr txBox="1">
            <a:spLocks/>
          </p:cNvSpPr>
          <p:nvPr/>
        </p:nvSpPr>
        <p:spPr>
          <a:xfrm rot="0">
            <a:off x="923925" y="765175"/>
            <a:ext cx="3832860" cy="888365"/>
          </a:xfrm>
          <a:prstGeom prst="rect"/>
        </p:spPr>
        <p:txBody>
          <a:bodyPr wrap="square" lIns="0" tIns="0" rIns="0" bIns="0" rtl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495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03 Exception Handler</a:t>
            </a:r>
            <a:endParaRPr lang="ko-KR" altLang="en-US" sz="2495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2495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</p:txBody>
      </p:sp>
      <p:pic>
        <p:nvPicPr>
          <p:cNvPr id="8" name="Picture " descr="/Users/imsang-u/Library/Group Containers/L48J367XN4.com.infraware.PolarisOffice/EngineTemp/89283/fImage2924593345473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868545" y="403860"/>
            <a:ext cx="13754735" cy="4877435"/>
          </a:xfrm>
          <a:prstGeom prst="rect"/>
          <a:noFill/>
        </p:spPr>
      </p:pic>
      <p:pic>
        <p:nvPicPr>
          <p:cNvPr id="9" name="Picture " descr="/Users/imsang-u/Library/Group Containers/L48J367XN4.com.infraware.PolarisOffice/EngineTemp/89283/fImage2162453359546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6200" y="4766945"/>
            <a:ext cx="8738235" cy="5664835"/>
          </a:xfrm>
          <a:prstGeom prst="rect"/>
          <a:noFill/>
        </p:spPr>
      </p:pic>
      <p:pic>
        <p:nvPicPr>
          <p:cNvPr id="10" name="Picture " descr="/Users/imsang-u/Library/Group Containers/L48J367XN4.com.infraware.PolarisOffice/EngineTemp/89283/fImage7680133626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31865" y="1974850"/>
            <a:ext cx="15797530" cy="4034789"/>
          </a:xfrm>
          <a:prstGeom prst="rect"/>
          <a:noFill/>
          <a:ln w="5715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</p:pic>
      <p:pic>
        <p:nvPicPr>
          <p:cNvPr id="11" name="Picture " descr="/Users/imsang-u/Library/Group Containers/L48J367XN4.com.infraware.PolarisOffice/EngineTemp/89283/fImage584963374685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50340" y="6517005"/>
            <a:ext cx="8331835" cy="3302635"/>
          </a:xfrm>
          <a:prstGeom prst="rect"/>
          <a:noFill/>
          <a:ln w="5715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t 0"/>
          <p:cNvCxnSpPr/>
          <p:nvPr/>
        </p:nvCxnSpPr>
        <p:spPr>
          <a:xfrm rot="0">
            <a:off x="860425" y="1346835"/>
            <a:ext cx="1234440" cy="635"/>
          </a:xfrm>
          <a:prstGeom prst="line"/>
          <a:ln w="38100" cap="flat" cmpd="sng">
            <a:solidFill>
              <a:srgbClr val="09080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 0"/>
          <p:cNvSpPr txBox="1">
            <a:spLocks/>
          </p:cNvSpPr>
          <p:nvPr/>
        </p:nvSpPr>
        <p:spPr>
          <a:xfrm rot="0">
            <a:off x="923925" y="765175"/>
            <a:ext cx="3832860" cy="888365"/>
          </a:xfrm>
          <a:prstGeom prst="rect"/>
        </p:spPr>
        <p:txBody>
          <a:bodyPr wrap="square" lIns="0" tIns="0" rIns="0" bIns="0" rtl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495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03 ErrorCode</a:t>
            </a:r>
            <a:endParaRPr lang="ko-KR" altLang="en-US" sz="2495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2495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</p:txBody>
      </p:sp>
      <p:pic>
        <p:nvPicPr>
          <p:cNvPr id="8" name="그림 68" descr="/Users/imsang-u/Library/Group Containers/L48J367XN4.com.infraware.PolarisOffice/EngineTemp/89283/fImage314592311118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14070" y="1701800"/>
            <a:ext cx="16316325" cy="70961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t 0"/>
          <p:cNvCxnSpPr/>
          <p:nvPr/>
        </p:nvCxnSpPr>
        <p:spPr>
          <a:xfrm rot="0">
            <a:off x="860425" y="1346835"/>
            <a:ext cx="1234440" cy="635"/>
          </a:xfrm>
          <a:prstGeom prst="line"/>
          <a:ln w="38100" cap="flat" cmpd="sng">
            <a:solidFill>
              <a:srgbClr val="09080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 0"/>
          <p:cNvSpPr txBox="1">
            <a:spLocks/>
          </p:cNvSpPr>
          <p:nvPr/>
        </p:nvSpPr>
        <p:spPr>
          <a:xfrm rot="0">
            <a:off x="923925" y="765175"/>
            <a:ext cx="3324225" cy="888365"/>
          </a:xfrm>
          <a:prstGeom prst="rect"/>
        </p:spPr>
        <p:txBody>
          <a:bodyPr wrap="square" lIns="0" tIns="0" rIns="0" bIns="0" rtl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495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03 DTO</a:t>
            </a:r>
            <a:endParaRPr lang="ko-KR" altLang="en-US" sz="2495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2495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</p:txBody>
      </p:sp>
      <p:pic>
        <p:nvPicPr>
          <p:cNvPr id="8" name="그림 69" descr="/Users/imsang-u/Library/Group Containers/L48J367XN4.com.infraware.PolarisOffice/EngineTemp/89283/fImage252134312879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94940" y="944245"/>
            <a:ext cx="9419590" cy="8885555"/>
          </a:xfrm>
          <a:prstGeom prst="rect"/>
          <a:noFill/>
        </p:spPr>
      </p:pic>
      <p:sp>
        <p:nvSpPr>
          <p:cNvPr id="9" name="텍스트 상자 103"/>
          <p:cNvSpPr txBox="1">
            <a:spLocks/>
          </p:cNvSpPr>
          <p:nvPr/>
        </p:nvSpPr>
        <p:spPr>
          <a:xfrm rot="0">
            <a:off x="12345670" y="1649730"/>
            <a:ext cx="5899150" cy="2219960"/>
          </a:xfrm>
          <a:prstGeom prst="rect"/>
        </p:spPr>
        <p:txBody>
          <a:bodyPr wrap="square" lIns="0" tIns="0" rIns="0" bIns="0" rtl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600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- Validation</a:t>
            </a:r>
            <a:endParaRPr lang="ko-KR" altLang="en-US" sz="1600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- ObjectMapper의 Object to Json 처리 오류 발생.</a:t>
            </a:r>
            <a:endParaRPr lang="ko-KR" altLang="en-US" sz="1600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    - </a:t>
            </a:r>
            <a:r>
              <a:rPr sz="1600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static으로 선언해도 중첩 클래스로 형성할 때만 문제 발생했음.</a:t>
            </a:r>
            <a:endParaRPr lang="ko-KR" altLang="en-US" sz="1600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600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     - </a:t>
            </a:r>
            <a:r>
              <a:rPr sz="1600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jsonproperty리 필드 지정, 생성자 지정</a:t>
            </a:r>
            <a:endParaRPr lang="ko-KR" altLang="en-US" sz="1000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600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t 0"/>
          <p:cNvCxnSpPr/>
          <p:nvPr/>
        </p:nvCxnSpPr>
        <p:spPr>
          <a:xfrm rot="0">
            <a:off x="860425" y="1346835"/>
            <a:ext cx="1234440" cy="635"/>
          </a:xfrm>
          <a:prstGeom prst="line"/>
          <a:ln w="38100" cap="flat" cmpd="sng">
            <a:solidFill>
              <a:srgbClr val="09080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 0"/>
          <p:cNvSpPr txBox="1">
            <a:spLocks/>
          </p:cNvSpPr>
          <p:nvPr/>
        </p:nvSpPr>
        <p:spPr>
          <a:xfrm rot="0">
            <a:off x="923925" y="765175"/>
            <a:ext cx="4442460" cy="888365"/>
          </a:xfrm>
          <a:prstGeom prst="rect"/>
        </p:spPr>
        <p:txBody>
          <a:bodyPr wrap="square" lIns="0" tIns="0" rIns="0" bIns="0" rtl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495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03 Riot API용 Service 레이어</a:t>
            </a:r>
            <a:endParaRPr lang="ko-KR" altLang="en-US" sz="2495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2495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</p:txBody>
      </p:sp>
      <p:pic>
        <p:nvPicPr>
          <p:cNvPr id="8" name="그림 70" descr="/Users/imsang-u/Library/Group Containers/L48J367XN4.com.infraware.PolarisOffice/EngineTemp/89283/fImage259671317648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43280" y="1652270"/>
            <a:ext cx="13100050" cy="7600950"/>
          </a:xfrm>
          <a:prstGeom prst="rect"/>
          <a:noFill/>
        </p:spPr>
      </p:pic>
      <p:sp>
        <p:nvSpPr>
          <p:cNvPr id="9" name="텍스트 상자 104"/>
          <p:cNvSpPr txBox="1">
            <a:spLocks/>
          </p:cNvSpPr>
          <p:nvPr/>
        </p:nvSpPr>
        <p:spPr>
          <a:xfrm rot="0">
            <a:off x="14215110" y="2121535"/>
            <a:ext cx="4442460" cy="3107690"/>
          </a:xfrm>
          <a:prstGeom prst="rect"/>
        </p:spPr>
        <p:txBody>
          <a:bodyPr wrap="square" lIns="0" tIns="0" rIns="0" bIns="0" rtl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400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- httpclient 이용 (RestTemplate 이용 안함.)</a:t>
            </a:r>
            <a:endParaRPr lang="ko-KR" altLang="en-US" sz="1400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400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- 이유? 직관적. 순수 자바 코드. 귀찮음.</a:t>
            </a:r>
            <a:endParaRPr lang="ko-KR" altLang="en-US" sz="1400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400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400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- </a:t>
            </a:r>
            <a:r>
              <a:rPr sz="1400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api 요청 url 하드 코딩 피하자.</a:t>
            </a:r>
            <a:endParaRPr lang="ko-KR" altLang="en-US" sz="1400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400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- </a:t>
            </a:r>
            <a:r>
              <a:rPr sz="1400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api 키 -&gt; application.properties에 저장.</a:t>
            </a:r>
            <a:endParaRPr lang="ko-KR" altLang="en-US" sz="1400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400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- 지금은 Stringbuilder의 url 부분 enum으로 뺌.</a:t>
            </a:r>
            <a:endParaRPr lang="ko-KR" altLang="en-US" sz="1400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400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- 비즈니스 밸리데이션</a:t>
            </a:r>
            <a:endParaRPr lang="ko-KR" altLang="en-US" sz="1400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t 0"/>
          <p:cNvCxnSpPr/>
          <p:nvPr/>
        </p:nvCxnSpPr>
        <p:spPr>
          <a:xfrm rot="0">
            <a:off x="860425" y="1346835"/>
            <a:ext cx="1234440" cy="635"/>
          </a:xfrm>
          <a:prstGeom prst="line"/>
          <a:ln w="38100" cap="flat" cmpd="sng">
            <a:solidFill>
              <a:srgbClr val="09080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 0"/>
          <p:cNvSpPr txBox="1">
            <a:spLocks/>
          </p:cNvSpPr>
          <p:nvPr/>
        </p:nvSpPr>
        <p:spPr>
          <a:xfrm rot="0">
            <a:off x="923925" y="765175"/>
            <a:ext cx="4410075" cy="888365"/>
          </a:xfrm>
          <a:prstGeom prst="rect"/>
        </p:spPr>
        <p:txBody>
          <a:bodyPr wrap="square" lIns="0" tIns="0" rIns="0" bIns="0" rtl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495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03 Riot API용 Service 레이어</a:t>
            </a:r>
            <a:endParaRPr lang="ko-KR" altLang="en-US" sz="2495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2495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</p:txBody>
      </p:sp>
      <p:pic>
        <p:nvPicPr>
          <p:cNvPr id="8" name="Picture " descr="/Users/imsang-u/Library/Group Containers/L48J367XN4.com.infraware.PolarisOffice/EngineTemp/89283/fImage25967132267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43280" y="1652270"/>
            <a:ext cx="13100050" cy="7600950"/>
          </a:xfrm>
          <a:prstGeom prst="rect"/>
          <a:noFill/>
        </p:spPr>
      </p:pic>
      <p:pic>
        <p:nvPicPr>
          <p:cNvPr id="9" name="Picture " descr="/Users/imsang-u/Library/Group Containers/L48J367XN4.com.infraware.PolarisOffice/EngineTemp/89283/fImage181092323861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421130" y="2844800"/>
            <a:ext cx="12129135" cy="3442335"/>
          </a:xfrm>
          <a:prstGeom prst="rect"/>
          <a:noFill/>
          <a:ln w="5715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</p:pic>
      <p:sp>
        <p:nvSpPr>
          <p:cNvPr id="10" name="텍스트 상자 105"/>
          <p:cNvSpPr txBox="1">
            <a:spLocks/>
          </p:cNvSpPr>
          <p:nvPr/>
        </p:nvSpPr>
        <p:spPr>
          <a:xfrm rot="0">
            <a:off x="14190345" y="2235200"/>
            <a:ext cx="4410075" cy="1332230"/>
          </a:xfrm>
          <a:prstGeom prst="rect"/>
        </p:spPr>
        <p:txBody>
          <a:bodyPr wrap="square" lIns="0" tIns="0" rIns="0" bIns="0" rtl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1400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- 간단하게 작성한 비즈니스 밸리데이션 코드</a:t>
            </a:r>
            <a:endParaRPr lang="ko-KR" altLang="en-US" sz="1400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1400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- </a:t>
            </a:r>
            <a:r>
              <a:rPr sz="1400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응답 httpstatus에 따라 예외 발생 던지기</a:t>
            </a:r>
            <a:endParaRPr lang="ko-KR" altLang="en-US" sz="1400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1400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t 0"/>
          <p:cNvCxnSpPr/>
          <p:nvPr/>
        </p:nvCxnSpPr>
        <p:spPr>
          <a:xfrm rot="0">
            <a:off x="860425" y="1346835"/>
            <a:ext cx="1234440" cy="635"/>
          </a:xfrm>
          <a:prstGeom prst="line"/>
          <a:ln w="38100" cap="flat" cmpd="sng">
            <a:solidFill>
              <a:srgbClr val="09080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 0"/>
          <p:cNvSpPr txBox="1">
            <a:spLocks/>
          </p:cNvSpPr>
          <p:nvPr/>
        </p:nvSpPr>
        <p:spPr>
          <a:xfrm rot="0">
            <a:off x="923925" y="765175"/>
            <a:ext cx="4410075" cy="888365"/>
          </a:xfrm>
          <a:prstGeom prst="rect"/>
        </p:spPr>
        <p:txBody>
          <a:bodyPr wrap="square" lIns="0" tIns="0" rIns="0" bIns="0" rtl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495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03 테스트 코드</a:t>
            </a:r>
            <a:endParaRPr lang="ko-KR" altLang="en-US" sz="2495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2495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</p:txBody>
      </p:sp>
      <p:pic>
        <p:nvPicPr>
          <p:cNvPr id="8" name="그림 76" descr="/Users/imsang-u/Library/Group Containers/L48J367XN4.com.infraware.PolarisOffice/EngineTemp/89283/fImage177129344502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98830" y="1749425"/>
            <a:ext cx="4382135" cy="6007735"/>
          </a:xfrm>
          <a:prstGeom prst="rect"/>
          <a:noFill/>
        </p:spPr>
      </p:pic>
      <p:sp>
        <p:nvSpPr>
          <p:cNvPr id="9" name="텍스트 상자 106"/>
          <p:cNvSpPr txBox="1">
            <a:spLocks/>
          </p:cNvSpPr>
          <p:nvPr/>
        </p:nvSpPr>
        <p:spPr>
          <a:xfrm rot="0">
            <a:off x="5857240" y="2446655"/>
            <a:ext cx="9850755" cy="3551555"/>
          </a:xfrm>
          <a:prstGeom prst="rect"/>
        </p:spPr>
        <p:txBody>
          <a:bodyPr wrap="square" lIns="0" tIns="0" rIns="0" bIns="0" rtl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495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너무 많고, 길고, 처음 테스트 코드 짜봐서 개발 시간 대부분 잡아 먹음.</a:t>
            </a:r>
            <a:endParaRPr lang="ko-KR" altLang="en-US" sz="2495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2495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간단하고 대표적인 2개 확인.</a:t>
            </a:r>
            <a:endParaRPr lang="ko-KR" altLang="en-US" sz="2495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2495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2495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2495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- </a:t>
            </a:r>
            <a:r>
              <a:rPr sz="2495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단일 테스트 O : MockitoExtension, WebmvcTest</a:t>
            </a:r>
            <a:endParaRPr lang="ko-KR" altLang="en-US" sz="2495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2495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- 통합 </a:t>
            </a:r>
            <a:r>
              <a:rPr sz="2495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테스트 X  (@SprintBootTest) 오래걸림.</a:t>
            </a:r>
            <a:endParaRPr lang="ko-KR" altLang="en-US" sz="2495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2495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2495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t 0"/>
          <p:cNvCxnSpPr/>
          <p:nvPr/>
        </p:nvCxnSpPr>
        <p:spPr>
          <a:xfrm rot="0">
            <a:off x="860425" y="1346835"/>
            <a:ext cx="1234440" cy="635"/>
          </a:xfrm>
          <a:prstGeom prst="line"/>
          <a:ln w="38100" cap="flat" cmpd="sng">
            <a:solidFill>
              <a:srgbClr val="09080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 0"/>
          <p:cNvSpPr txBox="1">
            <a:spLocks/>
          </p:cNvSpPr>
          <p:nvPr/>
        </p:nvSpPr>
        <p:spPr>
          <a:xfrm rot="0">
            <a:off x="923925" y="765175"/>
            <a:ext cx="4410075" cy="888365"/>
          </a:xfrm>
          <a:prstGeom prst="rect"/>
        </p:spPr>
        <p:txBody>
          <a:bodyPr wrap="square" lIns="0" tIns="0" rIns="0" bIns="0" rtl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495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03 테스트 코드</a:t>
            </a:r>
            <a:endParaRPr lang="ko-KR" altLang="en-US" sz="2495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2495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</p:txBody>
      </p:sp>
      <p:pic>
        <p:nvPicPr>
          <p:cNvPr id="8" name="Picture " descr="/Users/imsang-u/Library/Group Containers/L48J367XN4.com.infraware.PolarisOffice/EngineTemp/89283/fImage177129391393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98830" y="1749425"/>
            <a:ext cx="4382135" cy="6007735"/>
          </a:xfrm>
          <a:prstGeom prst="rect"/>
          <a:noFill/>
        </p:spPr>
      </p:pic>
      <p:pic>
        <p:nvPicPr>
          <p:cNvPr id="9" name="Picture " descr="/Users/imsang-u/Library/Group Containers/L48J367XN4.com.infraware.PolarisOffice/EngineTemp/89283/fImage3942313925283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69330" y="1368425"/>
            <a:ext cx="11938635" cy="7811135"/>
          </a:xfrm>
          <a:prstGeom prst="rect"/>
          <a:noFill/>
        </p:spPr>
      </p:pic>
      <p:cxnSp>
        <p:nvCxnSpPr>
          <p:cNvPr id="10" name="Rect 0"/>
          <p:cNvCxnSpPr/>
          <p:nvPr/>
        </p:nvCxnSpPr>
        <p:spPr>
          <a:xfrm rot="0" flipV="1">
            <a:off x="4406265" y="1805305"/>
            <a:ext cx="2090419" cy="1870075"/>
          </a:xfrm>
          <a:prstGeom prst="bentConnector3">
            <a:avLst>
              <a:gd name="adj1" fmla="val 57181"/>
            </a:avLst>
          </a:prstGeom>
          <a:ln w="28575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텍스트 상자 107"/>
          <p:cNvSpPr txBox="1">
            <a:spLocks/>
          </p:cNvSpPr>
          <p:nvPr/>
        </p:nvSpPr>
        <p:spPr>
          <a:xfrm rot="0">
            <a:off x="475615" y="8292465"/>
            <a:ext cx="5695950" cy="888365"/>
          </a:xfrm>
          <a:prstGeom prst="rect"/>
        </p:spPr>
        <p:txBody>
          <a:bodyPr wrap="square" lIns="0" tIns="0" rIns="0" bIns="0" rtl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000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BasicAPIService에 @MockBean,</a:t>
            </a:r>
            <a:endParaRPr lang="ko-KR" altLang="en-US" sz="2000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2000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MockMvc, ObjectMapper에 @AutoWired</a:t>
            </a:r>
            <a:endParaRPr lang="ko-KR" altLang="en-US" sz="2000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t 0"/>
          <p:cNvCxnSpPr/>
          <p:nvPr/>
        </p:nvCxnSpPr>
        <p:spPr>
          <a:xfrm rot="0">
            <a:off x="860425" y="1346835"/>
            <a:ext cx="1234440" cy="635"/>
          </a:xfrm>
          <a:prstGeom prst="line"/>
          <a:ln w="38100" cap="flat" cmpd="sng">
            <a:solidFill>
              <a:srgbClr val="09080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 0"/>
          <p:cNvSpPr txBox="1">
            <a:spLocks/>
          </p:cNvSpPr>
          <p:nvPr/>
        </p:nvSpPr>
        <p:spPr>
          <a:xfrm rot="0">
            <a:off x="923925" y="765175"/>
            <a:ext cx="4410075" cy="888365"/>
          </a:xfrm>
          <a:prstGeom prst="rect"/>
        </p:spPr>
        <p:txBody>
          <a:bodyPr wrap="square" lIns="0" tIns="0" rIns="0" bIns="0" rtl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495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03 테스트 코드</a:t>
            </a:r>
            <a:endParaRPr lang="ko-KR" altLang="en-US" sz="2495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2495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</p:txBody>
      </p:sp>
      <p:pic>
        <p:nvPicPr>
          <p:cNvPr id="8" name="Picture " descr="/Users/imsang-u/Library/Group Containers/L48J367XN4.com.infraware.PolarisOffice/EngineTemp/89283/fImage177129350162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98830" y="1749425"/>
            <a:ext cx="4382135" cy="6007735"/>
          </a:xfrm>
          <a:prstGeom prst="rect"/>
          <a:noFill/>
        </p:spPr>
      </p:pic>
      <p:pic>
        <p:nvPicPr>
          <p:cNvPr id="9" name="Picture " descr="/Users/imsang-u/Library/Group Containers/L48J367XN4.com.infraware.PolarisOffice/EngineTemp/89283/fImage394231351951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069330" y="1368425"/>
            <a:ext cx="11938635" cy="7811135"/>
          </a:xfrm>
          <a:prstGeom prst="rect"/>
          <a:noFill/>
        </p:spPr>
      </p:pic>
      <p:cxnSp>
        <p:nvCxnSpPr>
          <p:cNvPr id="10" name="Rect 0"/>
          <p:cNvCxnSpPr/>
          <p:nvPr/>
        </p:nvCxnSpPr>
        <p:spPr>
          <a:xfrm rot="0" flipV="1">
            <a:off x="4406265" y="1805305"/>
            <a:ext cx="2090419" cy="1870075"/>
          </a:xfrm>
          <a:prstGeom prst="bentConnector3">
            <a:avLst>
              <a:gd name="adj1" fmla="val 57181"/>
            </a:avLst>
          </a:prstGeom>
          <a:ln w="28575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" descr="/Users/imsang-u/Library/Group Containers/L48J367XN4.com.infraware.PolarisOffice/EngineTemp/89283/fImage1087313537163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551930" y="4304665"/>
            <a:ext cx="10973435" cy="3937635"/>
          </a:xfrm>
          <a:prstGeom prst="rect"/>
          <a:noFill/>
          <a:ln w="3810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AutoShape 2"/>
          <p:cNvCxnSpPr/>
          <p:nvPr/>
        </p:nvCxnSpPr>
        <p:spPr>
          <a:xfrm rot="0">
            <a:off x="8870315" y="3777615"/>
            <a:ext cx="3406140" cy="635"/>
          </a:xfrm>
          <a:prstGeom prst="line"/>
          <a:ln w="9525" cap="flat" cmpd="sng">
            <a:solidFill>
              <a:srgbClr val="09080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AutoShape 3"/>
          <p:cNvCxnSpPr/>
          <p:nvPr/>
        </p:nvCxnSpPr>
        <p:spPr>
          <a:xfrm rot="0">
            <a:off x="8870315" y="4608830"/>
            <a:ext cx="3406140" cy="635"/>
          </a:xfrm>
          <a:prstGeom prst="line"/>
          <a:ln w="9525" cap="flat" cmpd="sng">
            <a:solidFill>
              <a:srgbClr val="09080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AutoShape 4"/>
          <p:cNvCxnSpPr/>
          <p:nvPr/>
        </p:nvCxnSpPr>
        <p:spPr>
          <a:xfrm rot="0">
            <a:off x="8870315" y="5509895"/>
            <a:ext cx="3406140" cy="635"/>
          </a:xfrm>
          <a:prstGeom prst="line"/>
          <a:ln w="9525" cap="flat" cmpd="sng">
            <a:solidFill>
              <a:srgbClr val="09080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AutoShape 5"/>
          <p:cNvCxnSpPr/>
          <p:nvPr/>
        </p:nvCxnSpPr>
        <p:spPr>
          <a:xfrm rot="0">
            <a:off x="8870315" y="6340475"/>
            <a:ext cx="3406140" cy="635"/>
          </a:xfrm>
          <a:prstGeom prst="line"/>
          <a:ln w="9525" cap="flat" cmpd="sng">
            <a:solidFill>
              <a:srgbClr val="09080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AutoShape 6"/>
          <p:cNvCxnSpPr/>
          <p:nvPr/>
        </p:nvCxnSpPr>
        <p:spPr>
          <a:xfrm rot="0">
            <a:off x="8870315" y="7189470"/>
            <a:ext cx="3406140" cy="635"/>
          </a:xfrm>
          <a:prstGeom prst="line"/>
          <a:ln w="9525" cap="flat" cmpd="sng">
            <a:solidFill>
              <a:srgbClr val="09080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9"/>
          <p:cNvSpPr txBox="true"/>
          <p:nvPr/>
        </p:nvSpPr>
        <p:spPr>
          <a:xfrm rot="0">
            <a:off x="3169920" y="4627245"/>
            <a:ext cx="2938145" cy="918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27"/>
              </a:lnSpc>
              <a:spcBef>
                <a:spcPct val="0"/>
              </a:spcBef>
            </a:pPr>
            <a:r>
              <a:rPr lang="en-US" b="true" sz="5305">
                <a:solidFill>
                  <a:srgbClr val="090807"/>
                </a:solidFill>
                <a:latin typeface="Raleway Bold"/>
                <a:ea typeface="Raleway Bold"/>
                <a:cs typeface="Raleway Bold"/>
                <a:sym typeface="Raleway Bold"/>
              </a:rPr>
              <a:t>Contents</a:t>
            </a:r>
          </a:p>
        </p:txBody>
      </p:sp>
      <p:sp>
        <p:nvSpPr>
          <p:cNvPr id="10" name="TextBox 10"/>
          <p:cNvSpPr txBox="1">
            <a:spLocks/>
          </p:cNvSpPr>
          <p:nvPr/>
        </p:nvSpPr>
        <p:spPr>
          <a:xfrm>
            <a:off x="12684760" y="3290570"/>
            <a:ext cx="3516630" cy="5098415"/>
          </a:xfrm>
          <a:prstGeom prst="rect"/>
        </p:spPr>
        <p:txBody>
          <a:bodyPr wrap="square" lIns="0" tIns="0" rIns="0" bIns="0" numCol="1" rtlCol="1" vert="horz" anchor="t">
            <a:spAutoFit/>
          </a:bodyPr>
          <a:lstStyle/>
          <a:p>
            <a:pPr marL="0" indent="0" algn="l">
              <a:lnSpc>
                <a:spcPts val="6690"/>
              </a:lnSpc>
              <a:buFontTx/>
              <a:buNone/>
            </a:pPr>
            <a:r>
              <a:rPr lang="en-US" sz="2600">
                <a:solidFill>
                  <a:srgbClr val="090807"/>
                </a:solidFill>
                <a:latin typeface="Source Han Sans KR" charset="0"/>
                <a:ea typeface="Source Han Sans KR" charset="0"/>
                <a:cs typeface="Source Han Sans KR" charset="0"/>
              </a:rPr>
              <a:t>개요</a:t>
            </a:r>
            <a:r>
              <a:rPr lang="en-US" sz="2600">
                <a:solidFill>
                  <a:srgbClr val="090807"/>
                </a:solidFill>
                <a:latin typeface="Source Han Sans KR" charset="0"/>
                <a:ea typeface="Source Han Sans KR" charset="0"/>
                <a:cs typeface="Source Han Sans KR" charset="0"/>
              </a:rPr>
              <a:t> 및 현황</a:t>
            </a:r>
            <a:endParaRPr lang="ko-KR" altLang="en-US" sz="2600">
              <a:solidFill>
                <a:srgbClr val="090807"/>
              </a:solidFill>
              <a:latin typeface="Source Han Sans KR" charset="0"/>
              <a:ea typeface="Source Han Sans KR" charset="0"/>
              <a:cs typeface="Source Han Sans KR" charset="0"/>
            </a:endParaRPr>
          </a:p>
          <a:p>
            <a:pPr marL="0" indent="0" algn="l">
              <a:lnSpc>
                <a:spcPts val="6690"/>
              </a:lnSpc>
              <a:buFontTx/>
              <a:buNone/>
            </a:pPr>
            <a:r>
              <a:rPr lang="en-US" sz="2600">
                <a:solidFill>
                  <a:srgbClr val="090807"/>
                </a:solidFill>
                <a:latin typeface="Source Han Sans KR" charset="0"/>
                <a:ea typeface="Source Han Sans KR" charset="0"/>
                <a:cs typeface="Source Han Sans KR" charset="0"/>
              </a:rPr>
              <a:t>디자인</a:t>
            </a:r>
            <a:endParaRPr lang="ko-KR" altLang="en-US" sz="2600">
              <a:solidFill>
                <a:srgbClr val="090807"/>
              </a:solidFill>
              <a:latin typeface="Source Han Sans KR" charset="0"/>
              <a:ea typeface="Source Han Sans KR" charset="0"/>
              <a:cs typeface="Source Han Sans KR" charset="0"/>
            </a:endParaRPr>
          </a:p>
          <a:p>
            <a:pPr marL="0" indent="0" algn="l">
              <a:lnSpc>
                <a:spcPts val="6690"/>
              </a:lnSpc>
              <a:buFontTx/>
              <a:buNone/>
            </a:pPr>
            <a:r>
              <a:rPr lang="en-US" sz="2600">
                <a:solidFill>
                  <a:srgbClr val="090807"/>
                </a:solidFill>
                <a:latin typeface="Source Han Sans KR" charset="0"/>
                <a:ea typeface="Source Han Sans KR" charset="0"/>
                <a:cs typeface="Source Han Sans KR" charset="0"/>
              </a:rPr>
              <a:t>백엔드 구조</a:t>
            </a:r>
            <a:endParaRPr lang="ko-KR" altLang="en-US" sz="2600">
              <a:solidFill>
                <a:srgbClr val="090807"/>
              </a:solidFill>
              <a:latin typeface="Source Han Sans KR" charset="0"/>
              <a:ea typeface="Source Han Sans KR" charset="0"/>
              <a:cs typeface="Source Han Sans KR" charset="0"/>
            </a:endParaRPr>
          </a:p>
          <a:p>
            <a:pPr marL="0" indent="0" algn="l">
              <a:lnSpc>
                <a:spcPts val="6690"/>
              </a:lnSpc>
              <a:buFontTx/>
              <a:buNone/>
            </a:pPr>
            <a:r>
              <a:rPr lang="en-US" sz="2600">
                <a:solidFill>
                  <a:srgbClr val="090807"/>
                </a:solidFill>
                <a:latin typeface="Source Han Sans KR" charset="0"/>
                <a:ea typeface="Source Han Sans KR" charset="0"/>
                <a:cs typeface="Source Han Sans KR" charset="0"/>
              </a:rPr>
              <a:t>이후 일정</a:t>
            </a:r>
            <a:endParaRPr lang="ko-KR" altLang="en-US" sz="2600">
              <a:solidFill>
                <a:srgbClr val="090807"/>
              </a:solidFill>
              <a:latin typeface="Source Han Sans KR" charset="0"/>
              <a:ea typeface="Source Han Sans KR" charset="0"/>
              <a:cs typeface="Source Han Sans KR" charset="0"/>
            </a:endParaRPr>
          </a:p>
          <a:p>
            <a:pPr marL="0" indent="0" algn="l">
              <a:lnSpc>
                <a:spcPts val="6690"/>
              </a:lnSpc>
              <a:buFontTx/>
              <a:buNone/>
            </a:pPr>
            <a:r>
              <a:rPr lang="en-US" sz="2600">
                <a:solidFill>
                  <a:srgbClr val="090807"/>
                </a:solidFill>
                <a:latin typeface="Source Han Sans KR" charset="0"/>
                <a:ea typeface="Source Han Sans KR" charset="0"/>
                <a:cs typeface="Source Han Sans KR" charset="0"/>
              </a:rPr>
              <a:t>마무리</a:t>
            </a:r>
            <a:endParaRPr lang="ko-KR" altLang="en-US" sz="2600">
              <a:solidFill>
                <a:srgbClr val="090807"/>
              </a:solidFill>
              <a:latin typeface="Source Han Sans KR" charset="0"/>
              <a:ea typeface="Source Han Sans KR" charset="0"/>
              <a:cs typeface="Source Han Sans KR" charset="0"/>
            </a:endParaRPr>
          </a:p>
          <a:p>
            <a:pPr marL="0" indent="0" algn="l">
              <a:lnSpc>
                <a:spcPts val="6690"/>
              </a:lnSpc>
              <a:buFontTx/>
              <a:buNone/>
            </a:pPr>
            <a:endParaRPr lang="ko-KR" altLang="en-US" sz="2600">
              <a:solidFill>
                <a:srgbClr val="090807"/>
              </a:solidFill>
              <a:latin typeface="Source Han Sans KR" charset="0"/>
              <a:ea typeface="Source Han Sans KR" charset="0"/>
              <a:cs typeface="Source Han Sans KR" charset="0"/>
            </a:endParaRPr>
          </a:p>
        </p:txBody>
      </p:sp>
      <p:sp>
        <p:nvSpPr>
          <p:cNvPr id="11" name="TextBox 11"/>
          <p:cNvSpPr txBox="1">
            <a:spLocks/>
          </p:cNvSpPr>
          <p:nvPr/>
        </p:nvSpPr>
        <p:spPr>
          <a:xfrm rot="0">
            <a:off x="8090535" y="3225165"/>
            <a:ext cx="466090" cy="4248785"/>
          </a:xfrm>
          <a:prstGeom prst="rect"/>
        </p:spPr>
        <p:txBody>
          <a:bodyPr wrap="square" lIns="0" tIns="0" rIns="0" bIns="0" numCol="1" rtlCol="1" vert="horz" anchor="t">
            <a:spAutoFit/>
          </a:bodyPr>
          <a:lstStyle/>
          <a:p>
            <a:pPr marL="0" indent="0" algn="l">
              <a:lnSpc>
                <a:spcPts val="6690"/>
              </a:lnSpc>
              <a:buFontTx/>
              <a:buNone/>
            </a:pPr>
            <a:r>
              <a:rPr lang="en-US" sz="3000" b="0">
                <a:solidFill>
                  <a:srgbClr val="090807"/>
                </a:solidFill>
                <a:latin typeface="Raleway Bold" charset="0"/>
                <a:ea typeface="Raleway Bold" charset="0"/>
                <a:cs typeface="Raleway Bold" charset="0"/>
              </a:rPr>
              <a:t>01</a:t>
            </a:r>
            <a:endParaRPr lang="ko-KR" altLang="en-US" sz="3000" b="0">
              <a:solidFill>
                <a:srgbClr val="090807"/>
              </a:solidFill>
              <a:latin typeface="Raleway Bold" charset="0"/>
              <a:ea typeface="Raleway Bold" charset="0"/>
              <a:cs typeface="Raleway Bold" charset="0"/>
            </a:endParaRPr>
          </a:p>
          <a:p>
            <a:pPr marL="0" indent="0" algn="l">
              <a:lnSpc>
                <a:spcPts val="6690"/>
              </a:lnSpc>
              <a:buFontTx/>
              <a:buNone/>
            </a:pPr>
            <a:r>
              <a:rPr lang="en-US" sz="3000" b="0">
                <a:solidFill>
                  <a:srgbClr val="090807"/>
                </a:solidFill>
                <a:latin typeface="Raleway Bold" charset="0"/>
                <a:ea typeface="Raleway Bold" charset="0"/>
                <a:cs typeface="Raleway Bold" charset="0"/>
              </a:rPr>
              <a:t>02</a:t>
            </a:r>
            <a:endParaRPr lang="ko-KR" altLang="en-US" sz="3000" b="0">
              <a:solidFill>
                <a:srgbClr val="090807"/>
              </a:solidFill>
              <a:latin typeface="Raleway Bold" charset="0"/>
              <a:ea typeface="Raleway Bold" charset="0"/>
              <a:cs typeface="Raleway Bold" charset="0"/>
            </a:endParaRPr>
          </a:p>
          <a:p>
            <a:pPr marL="0" indent="0" algn="l">
              <a:lnSpc>
                <a:spcPts val="6690"/>
              </a:lnSpc>
              <a:buFontTx/>
              <a:buNone/>
            </a:pPr>
            <a:r>
              <a:rPr lang="en-US" sz="3000" b="0">
                <a:solidFill>
                  <a:srgbClr val="090807"/>
                </a:solidFill>
                <a:latin typeface="Raleway Bold" charset="0"/>
                <a:ea typeface="Raleway Bold" charset="0"/>
                <a:cs typeface="Raleway Bold" charset="0"/>
              </a:rPr>
              <a:t>03</a:t>
            </a:r>
            <a:endParaRPr lang="ko-KR" altLang="en-US" sz="3000" b="0">
              <a:solidFill>
                <a:srgbClr val="090807"/>
              </a:solidFill>
              <a:latin typeface="Raleway Bold" charset="0"/>
              <a:ea typeface="Raleway Bold" charset="0"/>
              <a:cs typeface="Raleway Bold" charset="0"/>
            </a:endParaRPr>
          </a:p>
          <a:p>
            <a:pPr marL="0" indent="0" algn="l">
              <a:lnSpc>
                <a:spcPts val="6690"/>
              </a:lnSpc>
              <a:buFontTx/>
              <a:buNone/>
            </a:pPr>
            <a:r>
              <a:rPr lang="en-US" sz="3000" b="0">
                <a:solidFill>
                  <a:srgbClr val="090807"/>
                </a:solidFill>
                <a:latin typeface="Raleway Bold" charset="0"/>
                <a:ea typeface="Raleway Bold" charset="0"/>
                <a:cs typeface="Raleway Bold" charset="0"/>
              </a:rPr>
              <a:t>04</a:t>
            </a:r>
            <a:endParaRPr lang="ko-KR" altLang="en-US" sz="3000" b="0">
              <a:solidFill>
                <a:srgbClr val="090807"/>
              </a:solidFill>
              <a:latin typeface="Raleway Bold" charset="0"/>
              <a:ea typeface="Raleway Bold" charset="0"/>
              <a:cs typeface="Raleway Bold" charset="0"/>
            </a:endParaRPr>
          </a:p>
          <a:p>
            <a:pPr marL="0" indent="0" algn="l">
              <a:lnSpc>
                <a:spcPts val="6690"/>
              </a:lnSpc>
              <a:buFontTx/>
              <a:buNone/>
            </a:pPr>
            <a:r>
              <a:rPr lang="en-US" sz="3000" b="0">
                <a:solidFill>
                  <a:srgbClr val="090807"/>
                </a:solidFill>
                <a:latin typeface="Raleway Bold" charset="0"/>
                <a:ea typeface="Raleway Bold" charset="0"/>
                <a:cs typeface="Raleway Bold" charset="0"/>
              </a:rPr>
              <a:t>05</a:t>
            </a:r>
            <a:endParaRPr lang="ko-KR" altLang="en-US" sz="3000" b="0">
              <a:solidFill>
                <a:srgbClr val="090807"/>
              </a:solidFill>
              <a:latin typeface="Raleway Bold" charset="0"/>
              <a:ea typeface="Raleway Bold" charset="0"/>
              <a:cs typeface="Raleway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t 0"/>
          <p:cNvCxnSpPr/>
          <p:nvPr/>
        </p:nvCxnSpPr>
        <p:spPr>
          <a:xfrm rot="0">
            <a:off x="860425" y="1346835"/>
            <a:ext cx="1234440" cy="635"/>
          </a:xfrm>
          <a:prstGeom prst="line"/>
          <a:ln w="38100" cap="flat" cmpd="sng">
            <a:solidFill>
              <a:srgbClr val="09080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 0"/>
          <p:cNvSpPr txBox="1">
            <a:spLocks/>
          </p:cNvSpPr>
          <p:nvPr/>
        </p:nvSpPr>
        <p:spPr>
          <a:xfrm rot="0">
            <a:off x="923925" y="765175"/>
            <a:ext cx="4410075" cy="888365"/>
          </a:xfrm>
          <a:prstGeom prst="rect"/>
        </p:spPr>
        <p:txBody>
          <a:bodyPr wrap="square" lIns="0" tIns="0" rIns="0" bIns="0" rtl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495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03 테스트 코드</a:t>
            </a:r>
            <a:endParaRPr lang="ko-KR" altLang="en-US" sz="2495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2495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</p:txBody>
      </p:sp>
      <p:pic>
        <p:nvPicPr>
          <p:cNvPr id="8" name="Picture " descr="/Users/imsang-u/Library/Group Containers/L48J367XN4.com.infraware.PolarisOffice/EngineTemp/89283/fImage1771293578758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98830" y="1749425"/>
            <a:ext cx="4382135" cy="6007735"/>
          </a:xfrm>
          <a:prstGeom prst="rect"/>
          <a:noFill/>
        </p:spPr>
      </p:pic>
      <p:pic>
        <p:nvPicPr>
          <p:cNvPr id="11" name="그림 87" descr="/Users/imsang-u/Library/Group Containers/L48J367XN4.com.infraware.PolarisOffice/EngineTemp/89283/fImage3702313626742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749925" y="1651000"/>
            <a:ext cx="13081635" cy="7099935"/>
          </a:xfrm>
          <a:prstGeom prst="rect"/>
          <a:noFill/>
        </p:spPr>
      </p:pic>
      <p:cxnSp>
        <p:nvCxnSpPr>
          <p:cNvPr id="10" name="Rect 0"/>
          <p:cNvCxnSpPr/>
          <p:nvPr/>
        </p:nvCxnSpPr>
        <p:spPr>
          <a:xfrm rot="0" flipV="1">
            <a:off x="4267835" y="2057400"/>
            <a:ext cx="2244725" cy="1341755"/>
          </a:xfrm>
          <a:prstGeom prst="bentConnector3">
            <a:avLst>
              <a:gd name="adj1" fmla="val 49995"/>
            </a:avLst>
          </a:prstGeom>
          <a:ln w="28575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t 0"/>
          <p:cNvCxnSpPr/>
          <p:nvPr/>
        </p:nvCxnSpPr>
        <p:spPr>
          <a:xfrm rot="0">
            <a:off x="860425" y="1346835"/>
            <a:ext cx="1234440" cy="635"/>
          </a:xfrm>
          <a:prstGeom prst="line"/>
          <a:ln w="38100" cap="flat" cmpd="sng">
            <a:solidFill>
              <a:srgbClr val="09080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 0"/>
          <p:cNvSpPr txBox="1">
            <a:spLocks/>
          </p:cNvSpPr>
          <p:nvPr/>
        </p:nvSpPr>
        <p:spPr>
          <a:xfrm rot="0">
            <a:off x="923925" y="765175"/>
            <a:ext cx="4410075" cy="888365"/>
          </a:xfrm>
          <a:prstGeom prst="rect"/>
        </p:spPr>
        <p:txBody>
          <a:bodyPr wrap="square" lIns="0" tIns="0" rIns="0" bIns="0" rtl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495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03 테스트 코드</a:t>
            </a:r>
            <a:endParaRPr lang="ko-KR" altLang="en-US" sz="2495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2495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</p:txBody>
      </p:sp>
      <p:pic>
        <p:nvPicPr>
          <p:cNvPr id="8" name="Picture " descr="/Users/imsang-u/Library/Group Containers/L48J367XN4.com.infraware.PolarisOffice/EngineTemp/89283/fImage177129366778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98830" y="1749425"/>
            <a:ext cx="4382135" cy="6007735"/>
          </a:xfrm>
          <a:prstGeom prst="rect"/>
          <a:noFill/>
        </p:spPr>
      </p:pic>
      <p:pic>
        <p:nvPicPr>
          <p:cNvPr id="11" name="Picture " descr="/Users/imsang-u/Library/Group Containers/L48J367XN4.com.infraware.PolarisOffice/EngineTemp/89283/fImage370231367974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749925" y="1651000"/>
            <a:ext cx="13081635" cy="7099935"/>
          </a:xfrm>
          <a:prstGeom prst="rect"/>
          <a:noFill/>
        </p:spPr>
      </p:pic>
      <p:cxnSp>
        <p:nvCxnSpPr>
          <p:cNvPr id="10" name="Rect 0"/>
          <p:cNvCxnSpPr/>
          <p:nvPr/>
        </p:nvCxnSpPr>
        <p:spPr>
          <a:xfrm rot="0" flipV="1">
            <a:off x="4267835" y="2057400"/>
            <a:ext cx="2244725" cy="1341755"/>
          </a:xfrm>
          <a:prstGeom prst="bentConnector3">
            <a:avLst>
              <a:gd name="adj1" fmla="val 49995"/>
            </a:avLst>
          </a:prstGeom>
          <a:ln w="28575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" descr="/Users/imsang-u/Library/Group Containers/L48J367XN4.com.infraware.PolarisOffice/EngineTemp/89283/fImage79110369164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46240" y="4077335"/>
            <a:ext cx="10909935" cy="3239135"/>
          </a:xfrm>
          <a:prstGeom prst="rect"/>
          <a:noFill/>
          <a:ln w="5715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t 0"/>
          <p:cNvCxnSpPr/>
          <p:nvPr/>
        </p:nvCxnSpPr>
        <p:spPr>
          <a:xfrm rot="0">
            <a:off x="860425" y="1346835"/>
            <a:ext cx="1234440" cy="635"/>
          </a:xfrm>
          <a:prstGeom prst="line"/>
          <a:ln w="38100" cap="flat" cmpd="sng">
            <a:solidFill>
              <a:srgbClr val="09080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 0"/>
          <p:cNvSpPr txBox="1">
            <a:spLocks/>
          </p:cNvSpPr>
          <p:nvPr/>
        </p:nvSpPr>
        <p:spPr>
          <a:xfrm rot="0">
            <a:off x="923925" y="765175"/>
            <a:ext cx="4410075" cy="888365"/>
          </a:xfrm>
          <a:prstGeom prst="rect"/>
        </p:spPr>
        <p:txBody>
          <a:bodyPr wrap="square" lIns="0" tIns="0" rIns="0" bIns="0" rtl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495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03 테스트 코드</a:t>
            </a:r>
            <a:endParaRPr lang="ko-KR" altLang="en-US" sz="2495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2495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</p:txBody>
      </p:sp>
      <p:pic>
        <p:nvPicPr>
          <p:cNvPr id="8" name="Picture " descr="/Users/imsang-u/Library/Group Containers/L48J367XN4.com.infraware.PolarisOffice/EngineTemp/89283/fImage1771293994787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98830" y="1749425"/>
            <a:ext cx="4382135" cy="6007735"/>
          </a:xfrm>
          <a:prstGeom prst="rect"/>
          <a:noFill/>
        </p:spPr>
      </p:pic>
      <p:pic>
        <p:nvPicPr>
          <p:cNvPr id="11" name="Picture " descr="/Users/imsang-u/Library/Group Containers/L48J367XN4.com.infraware.PolarisOffice/EngineTemp/89283/fImage370231400171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749925" y="1651000"/>
            <a:ext cx="13081635" cy="7099935"/>
          </a:xfrm>
          <a:prstGeom prst="rect"/>
          <a:noFill/>
        </p:spPr>
      </p:pic>
      <p:cxnSp>
        <p:nvCxnSpPr>
          <p:cNvPr id="10" name="Rect 0"/>
          <p:cNvCxnSpPr/>
          <p:nvPr/>
        </p:nvCxnSpPr>
        <p:spPr>
          <a:xfrm rot="0" flipV="1">
            <a:off x="4267835" y="2057400"/>
            <a:ext cx="2244725" cy="1341755"/>
          </a:xfrm>
          <a:prstGeom prst="bentConnector3">
            <a:avLst>
              <a:gd name="adj1" fmla="val 49995"/>
            </a:avLst>
          </a:prstGeom>
          <a:ln w="28575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" descr="/Users/imsang-u/Library/Group Containers/L48J367XN4.com.infraware.PolarisOffice/EngineTemp/89283/fImage791104028112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746240" y="4077335"/>
            <a:ext cx="10909935" cy="3239135"/>
          </a:xfrm>
          <a:prstGeom prst="rect"/>
          <a:noFill/>
          <a:ln w="5715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71345" y="5110480"/>
            <a:ext cx="14545310" cy="0"/>
          </a:xfrm>
          <a:prstGeom prst="line">
            <a:avLst/>
          </a:prstGeom>
          <a:ln cap="flat" w="9525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id="5" name="TextBox 5"/>
          <p:cNvSpPr txBox="1">
            <a:spLocks/>
          </p:cNvSpPr>
          <p:nvPr/>
        </p:nvSpPr>
        <p:spPr>
          <a:xfrm rot="0">
            <a:off x="5382895" y="3880485"/>
            <a:ext cx="8819515" cy="800735"/>
          </a:xfrm>
          <a:prstGeom prst="rect"/>
        </p:spPr>
        <p:txBody>
          <a:bodyPr wrap="square" lIns="0" tIns="0" rIns="0" bIns="0" numCol="1" rtlCol="1" vert="horz" anchor="t">
            <a:spAutoFit/>
          </a:bodyPr>
          <a:lstStyle/>
          <a:p>
            <a:pPr marL="0" indent="0" algn="l">
              <a:lnSpc>
                <a:spcPts val="6299"/>
              </a:lnSpc>
              <a:spcBef>
                <a:spcPct val="0"/>
              </a:spcBef>
              <a:buFontTx/>
              <a:buNone/>
            </a:pPr>
            <a:r>
              <a:rPr lang="en-US" sz="10000" b="0" strike="noStrike">
                <a:solidFill>
                  <a:srgbClr val="090807"/>
                </a:solidFill>
                <a:latin typeface="Source Han Sans KR Bold" charset="0"/>
                <a:ea typeface="Source Han Sans KR Bold" charset="0"/>
                <a:cs typeface="Source Han Sans KR Bold" charset="0"/>
              </a:rPr>
              <a:t>감사합니다</a:t>
            </a:r>
            <a:endParaRPr lang="ko-KR" altLang="en-US" sz="10000" b="0" strike="noStrike">
              <a:solidFill>
                <a:srgbClr val="090807"/>
              </a:solidFill>
              <a:latin typeface="Source Han Sans KR Bold" charset="0"/>
              <a:ea typeface="Source Han Sans KR Bold" charset="0"/>
              <a:cs typeface="Source Han Sans KR Bold" charset="0"/>
            </a:endParaRPr>
          </a:p>
        </p:txBody>
      </p:sp>
      <p:sp>
        <p:nvSpPr>
          <p:cNvPr id="6" name="텍스트 상자 1"/>
          <p:cNvSpPr txBox="1">
            <a:spLocks/>
          </p:cNvSpPr>
          <p:nvPr/>
        </p:nvSpPr>
        <p:spPr>
          <a:xfrm rot="0">
            <a:off x="7418704" y="5247640"/>
            <a:ext cx="3841115" cy="800100"/>
          </a:xfrm>
          <a:prstGeom prst="rect"/>
        </p:spPr>
        <p:txBody>
          <a:bodyPr wrap="square" lIns="0" tIns="0" rIns="0" bIns="0" rtl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4500" b="0" strike="noStrike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Q&amp;A</a:t>
            </a:r>
            <a:endParaRPr lang="ko-KR" altLang="en-US" sz="4500" b="0" strike="noStrike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425" y="1346835"/>
            <a:ext cx="1233805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id="21" name="TextBox 21"/>
          <p:cNvSpPr txBox="1">
            <a:spLocks/>
          </p:cNvSpPr>
          <p:nvPr/>
        </p:nvSpPr>
        <p:spPr>
          <a:xfrm rot="0">
            <a:off x="923925" y="765175"/>
            <a:ext cx="2223135" cy="444500"/>
          </a:xfrm>
          <a:prstGeom prst="rect"/>
        </p:spPr>
        <p:txBody>
          <a:bodyPr wrap="square" lIns="0" tIns="0" rIns="0" bIns="0" numCol="1" rtlCol="1" vert="horz" anchor="t">
            <a:spAutoFit/>
          </a:bodyPr>
          <a:lstStyle/>
          <a:p>
            <a:pPr marL="0" indent="0" algn="l">
              <a:lnSpc>
                <a:spcPts val="3499"/>
              </a:lnSpc>
              <a:spcBef>
                <a:spcPct val="0"/>
              </a:spcBef>
              <a:buFontTx/>
              <a:buNone/>
            </a:pPr>
            <a:r>
              <a:rPr lang="en-US" sz="2495" b="0">
                <a:solidFill>
                  <a:srgbClr val="090807"/>
                </a:solidFill>
                <a:latin typeface="Source Han Sans KR Bold" charset="0"/>
                <a:ea typeface="Source Han Sans KR Bold" charset="0"/>
                <a:cs typeface="Source Han Sans KR Bold" charset="0"/>
              </a:rPr>
              <a:t>0</a:t>
            </a:r>
            <a:r>
              <a:rPr lang="en-US" sz="2495" b="0">
                <a:solidFill>
                  <a:srgbClr val="090807"/>
                </a:solidFill>
                <a:latin typeface="Source Han Sans KR Bold" charset="0"/>
                <a:ea typeface="Source Han Sans KR Bold" charset="0"/>
                <a:cs typeface="Source Han Sans KR Bold" charset="0"/>
              </a:rPr>
              <a:t>1 개요</a:t>
            </a:r>
            <a:r>
              <a:rPr lang="en-US" sz="2495" b="0">
                <a:solidFill>
                  <a:srgbClr val="090807"/>
                </a:solidFill>
                <a:latin typeface="Source Han Sans KR Bold" charset="0"/>
                <a:ea typeface="Source Han Sans KR Bold" charset="0"/>
                <a:cs typeface="Source Han Sans KR Bold" charset="0"/>
              </a:rPr>
              <a:t>  및 현황</a:t>
            </a:r>
            <a:endParaRPr lang="ko-KR" altLang="en-US" sz="2495" b="0">
              <a:solidFill>
                <a:srgbClr val="090807"/>
              </a:solidFill>
              <a:latin typeface="Source Han Sans KR Bold" charset="0"/>
              <a:ea typeface="Source Han Sans KR Bold" charset="0"/>
              <a:cs typeface="Source Han Sans KR Bold" charset="0"/>
            </a:endParaRPr>
          </a:p>
        </p:txBody>
      </p:sp>
      <p:sp>
        <p:nvSpPr>
          <p:cNvPr id="27" name="도형 6"/>
          <p:cNvSpPr>
            <a:spLocks/>
          </p:cNvSpPr>
          <p:nvPr/>
        </p:nvSpPr>
        <p:spPr>
          <a:xfrm rot="0">
            <a:off x="1116330" y="2203450"/>
            <a:ext cx="754380" cy="718185"/>
          </a:xfrm>
          <a:custGeom>
            <a:gdLst>
              <a:gd fmla="*/ 0 w 1494527" name="TX0"/>
              <a:gd fmla="*/ 0 h 1494527" name="TY0"/>
              <a:gd fmla="*/ 1494525 w 1494527" name="TX1"/>
              <a:gd fmla="*/ 0 h 1494527" name="TY1"/>
              <a:gd fmla="*/ 1494525 w 1494527" name="TX2"/>
              <a:gd fmla="*/ 1494525 h 1494527" name="TY2"/>
              <a:gd fmla="*/ 0 w 1494527" name="TX3"/>
              <a:gd fmla="*/ 1494525 h 1494527" name="TY3"/>
              <a:gd fmla="*/ 0 w 1494527" name="TX4"/>
              <a:gd fmla="*/ 0 h 1494527" name="TY4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  <a:cxn ang="0">
                <a:pos x="TX4" y="TY4"/>
              </a:cxn>
            </a:cxnLst>
            <a:rect l="l" t="t" r="r" b="b"/>
            <a:pathLst>
              <a:path w="1494527" h="1494527">
                <a:moveTo>
                  <a:pt x="0" y="0"/>
                </a:moveTo>
                <a:lnTo>
                  <a:pt x="1494525" y="0"/>
                </a:lnTo>
                <a:lnTo>
                  <a:pt x="1494525" y="1494525"/>
                </a:lnTo>
                <a:lnTo>
                  <a:pt x="0" y="14945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0" t="0" r="0" b="0"/>
            </a:stretch>
          </a:blipFill>
        </p:spPr>
        <p:txBody>
          <a:bodyPr wrap="square" lIns="0" tIns="0" rIns="0" bIns="0" vert="horz" anchor="t">
            <a:no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1800">
              <a:latin typeface="Calibri" charset="0"/>
              <a:ea typeface="맑은 고딕" charset="0"/>
            </a:endParaRPr>
          </a:p>
        </p:txBody>
      </p:sp>
      <p:grpSp>
        <p:nvGrpSpPr>
          <p:cNvPr id="29" name="그룹 10"/>
          <p:cNvGrpSpPr>
            <a:grpSpLocks/>
          </p:cNvGrpSpPr>
          <p:nvPr/>
        </p:nvGrpSpPr>
        <p:grpSpPr>
          <a:xfrm rot="0">
            <a:off x="2292985" y="1932305"/>
            <a:ext cx="2498725" cy="995045"/>
            <a:chOff x="2292985" y="1932305"/>
            <a:chExt cx="2498725" cy="995045"/>
          </a:xfrm>
        </p:grpSpPr>
        <p:sp>
          <p:nvSpPr>
            <p:cNvPr id="30" name="도형 8"/>
            <p:cNvSpPr>
              <a:spLocks/>
            </p:cNvSpPr>
            <p:nvPr/>
          </p:nvSpPr>
          <p:spPr>
            <a:xfrm rot="0">
              <a:off x="2292985" y="2102485"/>
              <a:ext cx="2498725" cy="824230"/>
            </a:xfrm>
            <a:custGeom>
              <a:gdLst>
                <a:gd fmla="*/ 91967 w 741048" name="TX0"/>
                <a:gd fmla="*/ 0 h 183934" name="TY0"/>
                <a:gd fmla="*/ 649081 w 741048" name="TX1"/>
                <a:gd fmla="*/ 0 h 183934" name="TY1"/>
                <a:gd fmla="*/ 714111 w 741048" name="TX2"/>
                <a:gd fmla="*/ 26936 h 183934" name="TY2"/>
                <a:gd fmla="*/ 741047 w 741048" name="TX3"/>
                <a:gd fmla="*/ 91967 h 183934" name="TY3"/>
                <a:gd fmla="*/ 741047 w 741048" name="TX4"/>
                <a:gd fmla="*/ 91967 h 183934" name="TY4"/>
                <a:gd fmla="*/ 714111 w 741048" name="TX5"/>
                <a:gd fmla="*/ 156997 h 183934" name="TY5"/>
                <a:gd fmla="*/ 649081 w 741048" name="TX6"/>
                <a:gd fmla="*/ 183933 h 183934" name="TY6"/>
                <a:gd fmla="*/ 91967 w 741048" name="TX7"/>
                <a:gd fmla="*/ 183933 h 183934" name="TY7"/>
                <a:gd fmla="*/ 26936 w 741048" name="TX8"/>
                <a:gd fmla="*/ 156997 h 183934" name="TY8"/>
                <a:gd fmla="*/ 0 w 741048" name="TX9"/>
                <a:gd fmla="*/ 91967 h 183934" name="TY9"/>
                <a:gd fmla="*/ 0 w 741048" name="TX10"/>
                <a:gd fmla="*/ 91967 h 183934" name="TY10"/>
                <a:gd fmla="*/ 26936 w 741048" name="TX11"/>
                <a:gd fmla="*/ 26936 h 183934" name="TY11"/>
                <a:gd fmla="*/ 91967 w 741048" name="TX12"/>
                <a:gd fmla="*/ 0 h 183934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741048" h="183934">
                  <a:moveTo>
                    <a:pt x="91967" y="0"/>
                  </a:moveTo>
                  <a:lnTo>
                    <a:pt x="649081" y="0"/>
                  </a:lnTo>
                  <a:cubicBezTo>
                    <a:pt x="673472" y="0"/>
                    <a:pt x="696864" y="9689"/>
                    <a:pt x="714111" y="26936"/>
                  </a:cubicBezTo>
                  <a:cubicBezTo>
                    <a:pt x="731358" y="44184"/>
                    <a:pt x="741047" y="67576"/>
                    <a:pt x="741047" y="91967"/>
                  </a:cubicBezTo>
                  <a:lnTo>
                    <a:pt x="741047" y="91967"/>
                  </a:lnTo>
                  <a:cubicBezTo>
                    <a:pt x="741047" y="116358"/>
                    <a:pt x="731358" y="139750"/>
                    <a:pt x="714111" y="156997"/>
                  </a:cubicBezTo>
                  <a:cubicBezTo>
                    <a:pt x="696864" y="174244"/>
                    <a:pt x="673472" y="183933"/>
                    <a:pt x="64908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 wrap="square" lIns="0" tIns="0" rIns="0" bIns="0" vert="horz" anchor="t">
              <a:no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31" name="텍스트 상자 9"/>
            <p:cNvSpPr txBox="1">
              <a:spLocks/>
            </p:cNvSpPr>
            <p:nvPr/>
          </p:nvSpPr>
          <p:spPr>
            <a:xfrm rot="0">
              <a:off x="2292985" y="1932305"/>
              <a:ext cx="2498725" cy="995045"/>
            </a:xfrm>
            <a:prstGeom prst="rect"/>
          </p:spPr>
          <p:txBody>
            <a:bodyPr wrap="square" lIns="50800" tIns="50800" rIns="50800" bIns="50800" rtlCol="1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r>
                <a:rPr sz="1800">
                  <a:solidFill>
                    <a:schemeClr val="tx1"/>
                  </a:solidFill>
                  <a:latin typeface="Calibri" charset="0"/>
                  <a:ea typeface="맑은 고딕" charset="0"/>
                </a:rPr>
                <a:t>ㅇㄹㅇ</a:t>
              </a:r>
              <a:endParaRPr lang="ko-KR" altLang="en-US" sz="1800">
                <a:solidFill>
                  <a:schemeClr val="tx1"/>
                </a:solidFill>
                <a:latin typeface="Calibri" charset="0"/>
                <a:ea typeface="맑은 고딕" charset="0"/>
              </a:endParaRPr>
            </a:p>
          </p:txBody>
        </p:sp>
      </p:grpSp>
      <p:sp>
        <p:nvSpPr>
          <p:cNvPr id="32" name="텍스트 상자 11"/>
          <p:cNvSpPr txBox="1">
            <a:spLocks/>
          </p:cNvSpPr>
          <p:nvPr/>
        </p:nvSpPr>
        <p:spPr>
          <a:xfrm rot="0">
            <a:off x="2571115" y="2289175"/>
            <a:ext cx="1931035" cy="444500"/>
          </a:xfrm>
          <a:prstGeom prst="rect"/>
        </p:spPr>
        <p:txBody>
          <a:bodyPr wrap="square" lIns="0" tIns="0" rIns="0" bIns="0" rtl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495" b="0">
                <a:solidFill>
                  <a:srgbClr val="FEFBEE"/>
                </a:solidFill>
                <a:latin typeface="Source Han Sans KR Bold" charset="0"/>
                <a:ea typeface="Source Han Sans KR Bold" charset="0"/>
              </a:rPr>
              <a:t>프로젝트명 </a:t>
            </a:r>
            <a:endParaRPr lang="ko-KR" altLang="en-US" sz="2495" b="0">
              <a:solidFill>
                <a:srgbClr val="FEFBEE"/>
              </a:solidFill>
              <a:latin typeface="Source Han Sans KR Bold" charset="0"/>
              <a:ea typeface="Source Han Sans KR Bold" charset="0"/>
            </a:endParaRPr>
          </a:p>
        </p:txBody>
      </p:sp>
      <p:grpSp>
        <p:nvGrpSpPr>
          <p:cNvPr id="37" name="그룹 18"/>
          <p:cNvGrpSpPr>
            <a:grpSpLocks/>
          </p:cNvGrpSpPr>
          <p:nvPr/>
        </p:nvGrpSpPr>
        <p:grpSpPr>
          <a:xfrm rot="0">
            <a:off x="2290445" y="5915660"/>
            <a:ext cx="2506980" cy="995045"/>
            <a:chOff x="2290445" y="5915660"/>
            <a:chExt cx="2506980" cy="995045"/>
          </a:xfrm>
        </p:grpSpPr>
        <p:sp>
          <p:nvSpPr>
            <p:cNvPr id="38" name="도형 16"/>
            <p:cNvSpPr>
              <a:spLocks/>
            </p:cNvSpPr>
            <p:nvPr/>
          </p:nvSpPr>
          <p:spPr>
            <a:xfrm rot="0">
              <a:off x="2290445" y="6085840"/>
              <a:ext cx="2506980" cy="824230"/>
            </a:xfrm>
            <a:custGeom>
              <a:gdLst>
                <a:gd fmla="*/ 91967 w 867116" name="TX0"/>
                <a:gd fmla="*/ 0 h 183934" name="TY0"/>
                <a:gd fmla="*/ 775149 w 867116" name="TX1"/>
                <a:gd fmla="*/ 0 h 183934" name="TY1"/>
                <a:gd fmla="*/ 840179 w 867116" name="TX2"/>
                <a:gd fmla="*/ 26936 h 183934" name="TY2"/>
                <a:gd fmla="*/ 867115 w 867116" name="TX3"/>
                <a:gd fmla="*/ 91967 h 183934" name="TY3"/>
                <a:gd fmla="*/ 867115 w 867116" name="TX4"/>
                <a:gd fmla="*/ 91967 h 183934" name="TY4"/>
                <a:gd fmla="*/ 840179 w 867116" name="TX5"/>
                <a:gd fmla="*/ 156997 h 183934" name="TY5"/>
                <a:gd fmla="*/ 775149 w 867116" name="TX6"/>
                <a:gd fmla="*/ 183933 h 183934" name="TY6"/>
                <a:gd fmla="*/ 91967 w 867116" name="TX7"/>
                <a:gd fmla="*/ 183933 h 183934" name="TY7"/>
                <a:gd fmla="*/ 26936 w 867116" name="TX8"/>
                <a:gd fmla="*/ 156997 h 183934" name="TY8"/>
                <a:gd fmla="*/ 0 w 867116" name="TX9"/>
                <a:gd fmla="*/ 91967 h 183934" name="TY9"/>
                <a:gd fmla="*/ 0 w 867116" name="TX10"/>
                <a:gd fmla="*/ 91967 h 183934" name="TY10"/>
                <a:gd fmla="*/ 26936 w 867116" name="TX11"/>
                <a:gd fmla="*/ 26936 h 183934" name="TY11"/>
                <a:gd fmla="*/ 91967 w 867116" name="TX12"/>
                <a:gd fmla="*/ 0 h 183934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867116" h="183934">
                  <a:moveTo>
                    <a:pt x="91967" y="0"/>
                  </a:moveTo>
                  <a:lnTo>
                    <a:pt x="775149" y="0"/>
                  </a:lnTo>
                  <a:cubicBezTo>
                    <a:pt x="799540" y="0"/>
                    <a:pt x="822932" y="9689"/>
                    <a:pt x="840179" y="26936"/>
                  </a:cubicBezTo>
                  <a:cubicBezTo>
                    <a:pt x="857426" y="44184"/>
                    <a:pt x="867115" y="67576"/>
                    <a:pt x="867115" y="91967"/>
                  </a:cubicBezTo>
                  <a:lnTo>
                    <a:pt x="867115" y="91967"/>
                  </a:lnTo>
                  <a:cubicBezTo>
                    <a:pt x="867115" y="116358"/>
                    <a:pt x="857426" y="139750"/>
                    <a:pt x="840179" y="156997"/>
                  </a:cubicBezTo>
                  <a:cubicBezTo>
                    <a:pt x="822932" y="174244"/>
                    <a:pt x="799540" y="183933"/>
                    <a:pt x="775149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 wrap="square" lIns="0" tIns="0" rIns="0" bIns="0" vert="horz" anchor="t">
              <a:no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39" name="텍스트 상자 17"/>
            <p:cNvSpPr txBox="1">
              <a:spLocks/>
            </p:cNvSpPr>
            <p:nvPr/>
          </p:nvSpPr>
          <p:spPr>
            <a:xfrm rot="0">
              <a:off x="2290445" y="5915660"/>
              <a:ext cx="2506980" cy="995045"/>
            </a:xfrm>
            <a:prstGeom prst="rect"/>
          </p:spPr>
          <p:txBody>
            <a:bodyPr wrap="square" lIns="50800" tIns="50800" rIns="50800" bIns="50800" rtlCol="1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Calibri" charset="0"/>
                <a:ea typeface="맑은 고딕" charset="0"/>
              </a:endParaRPr>
            </a:p>
          </p:txBody>
        </p:sp>
      </p:grpSp>
      <p:sp>
        <p:nvSpPr>
          <p:cNvPr id="40" name="텍스트 상자 19"/>
          <p:cNvSpPr txBox="1">
            <a:spLocks/>
          </p:cNvSpPr>
          <p:nvPr/>
        </p:nvSpPr>
        <p:spPr>
          <a:xfrm rot="0">
            <a:off x="5895340" y="5606415"/>
            <a:ext cx="2312035" cy="444500"/>
          </a:xfrm>
          <a:prstGeom prst="rect"/>
        </p:spPr>
        <p:txBody>
          <a:bodyPr wrap="square" lIns="0" tIns="0" rIns="0" bIns="0" rtl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495" b="0">
                <a:solidFill>
                  <a:srgbClr val="FEFBEE"/>
                </a:solidFill>
                <a:latin typeface="Source Han Sans KR Bold" charset="0"/>
                <a:ea typeface="Source Han Sans KR Bold" charset="0"/>
              </a:rPr>
              <a:t>프론트</a:t>
            </a:r>
            <a:endParaRPr lang="ko-KR" altLang="en-US" sz="2495" b="0">
              <a:solidFill>
                <a:srgbClr val="FEFBEE"/>
              </a:solidFill>
              <a:latin typeface="Source Han Sans KR Bold" charset="0"/>
              <a:ea typeface="Source Han Sans KR Bold" charset="0"/>
            </a:endParaRPr>
          </a:p>
        </p:txBody>
      </p:sp>
      <p:grpSp>
        <p:nvGrpSpPr>
          <p:cNvPr id="41" name="그룹 22"/>
          <p:cNvGrpSpPr>
            <a:grpSpLocks/>
          </p:cNvGrpSpPr>
          <p:nvPr/>
        </p:nvGrpSpPr>
        <p:grpSpPr>
          <a:xfrm rot="0">
            <a:off x="2295525" y="4103370"/>
            <a:ext cx="2481580" cy="995045"/>
            <a:chOff x="2295525" y="4103370"/>
            <a:chExt cx="2481580" cy="995045"/>
          </a:xfrm>
        </p:grpSpPr>
        <p:sp>
          <p:nvSpPr>
            <p:cNvPr id="42" name="도형 20"/>
            <p:cNvSpPr>
              <a:spLocks/>
            </p:cNvSpPr>
            <p:nvPr/>
          </p:nvSpPr>
          <p:spPr>
            <a:xfrm rot="0">
              <a:off x="2295525" y="4273550"/>
              <a:ext cx="2481580" cy="824230"/>
            </a:xfrm>
            <a:custGeom>
              <a:gdLst>
                <a:gd fmla="*/ 91967 w 608719" name="TX0"/>
                <a:gd fmla="*/ 0 h 183934" name="TY0"/>
                <a:gd fmla="*/ 516751 w 608719" name="TX1"/>
                <a:gd fmla="*/ 0 h 183934" name="TY1"/>
                <a:gd fmla="*/ 581782 w 608719" name="TX2"/>
                <a:gd fmla="*/ 26936 h 183934" name="TY2"/>
                <a:gd fmla="*/ 608718 w 608719" name="TX3"/>
                <a:gd fmla="*/ 91967 h 183934" name="TY3"/>
                <a:gd fmla="*/ 608718 w 608719" name="TX4"/>
                <a:gd fmla="*/ 91967 h 183934" name="TY4"/>
                <a:gd fmla="*/ 581782 w 608719" name="TX5"/>
                <a:gd fmla="*/ 156997 h 183934" name="TY5"/>
                <a:gd fmla="*/ 516751 w 608719" name="TX6"/>
                <a:gd fmla="*/ 183933 h 183934" name="TY6"/>
                <a:gd fmla="*/ 91967 w 608719" name="TX7"/>
                <a:gd fmla="*/ 183933 h 183934" name="TY7"/>
                <a:gd fmla="*/ 26936 w 608719" name="TX8"/>
                <a:gd fmla="*/ 156997 h 183934" name="TY8"/>
                <a:gd fmla="*/ 0 w 608719" name="TX9"/>
                <a:gd fmla="*/ 91967 h 183934" name="TY9"/>
                <a:gd fmla="*/ 0 w 608719" name="TX10"/>
                <a:gd fmla="*/ 91967 h 183934" name="TY10"/>
                <a:gd fmla="*/ 26936 w 608719" name="TX11"/>
                <a:gd fmla="*/ 26936 h 183934" name="TY11"/>
                <a:gd fmla="*/ 91967 w 608719" name="TX12"/>
                <a:gd fmla="*/ 0 h 183934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608719" h="183934">
                  <a:moveTo>
                    <a:pt x="91967" y="0"/>
                  </a:moveTo>
                  <a:lnTo>
                    <a:pt x="516751" y="0"/>
                  </a:lnTo>
                  <a:cubicBezTo>
                    <a:pt x="541143" y="0"/>
                    <a:pt x="564535" y="9689"/>
                    <a:pt x="581782" y="26936"/>
                  </a:cubicBezTo>
                  <a:cubicBezTo>
                    <a:pt x="599029" y="44184"/>
                    <a:pt x="608718" y="67576"/>
                    <a:pt x="608718" y="91967"/>
                  </a:cubicBezTo>
                  <a:lnTo>
                    <a:pt x="608718" y="91967"/>
                  </a:lnTo>
                  <a:cubicBezTo>
                    <a:pt x="608718" y="116358"/>
                    <a:pt x="599029" y="139750"/>
                    <a:pt x="581782" y="156997"/>
                  </a:cubicBezTo>
                  <a:cubicBezTo>
                    <a:pt x="564535" y="174244"/>
                    <a:pt x="541143" y="183933"/>
                    <a:pt x="51675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 wrap="square" lIns="0" tIns="0" rIns="0" bIns="0" vert="horz" anchor="t">
              <a:no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43" name="텍스트 상자 21"/>
            <p:cNvSpPr txBox="1">
              <a:spLocks/>
            </p:cNvSpPr>
            <p:nvPr/>
          </p:nvSpPr>
          <p:spPr>
            <a:xfrm rot="0">
              <a:off x="2295525" y="4103370"/>
              <a:ext cx="2481580" cy="995045"/>
            </a:xfrm>
            <a:prstGeom prst="rect"/>
          </p:spPr>
          <p:txBody>
            <a:bodyPr wrap="square" lIns="50800" tIns="50800" rIns="50800" bIns="50800" rtlCol="1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endParaRPr lang="ko-KR" altLang="en-US" sz="1800">
                <a:solidFill>
                  <a:schemeClr val="tx1"/>
                </a:solidFill>
                <a:latin typeface="Calibri" charset="0"/>
                <a:ea typeface="맑은 고딕" charset="0"/>
              </a:endParaRPr>
            </a:p>
          </p:txBody>
        </p:sp>
      </p:grpSp>
      <p:sp>
        <p:nvSpPr>
          <p:cNvPr id="44" name="텍스트 상자 23"/>
          <p:cNvSpPr txBox="1">
            <a:spLocks/>
          </p:cNvSpPr>
          <p:nvPr/>
        </p:nvSpPr>
        <p:spPr>
          <a:xfrm rot="0">
            <a:off x="2927985" y="4468495"/>
            <a:ext cx="1257935" cy="444500"/>
          </a:xfrm>
          <a:prstGeom prst="rect"/>
        </p:spPr>
        <p:txBody>
          <a:bodyPr wrap="square" lIns="0" tIns="0" rIns="0" bIns="0" rtl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495" b="0">
                <a:solidFill>
                  <a:srgbClr val="FEFBEE"/>
                </a:solidFill>
                <a:latin typeface="Source Han Sans KR Bold" charset="0"/>
                <a:ea typeface="Source Han Sans KR Bold" charset="0"/>
              </a:rPr>
              <a:t>팀원 </a:t>
            </a:r>
            <a:endParaRPr lang="ko-KR" altLang="en-US" sz="2495" b="0">
              <a:solidFill>
                <a:srgbClr val="FEFBEE"/>
              </a:solidFill>
              <a:latin typeface="Source Han Sans KR Bold" charset="0"/>
              <a:ea typeface="Source Han Sans KR Bold" charset="0"/>
            </a:endParaRPr>
          </a:p>
        </p:txBody>
      </p:sp>
      <p:sp>
        <p:nvSpPr>
          <p:cNvPr id="45" name="텍스트 상자 24"/>
          <p:cNvSpPr txBox="1">
            <a:spLocks/>
          </p:cNvSpPr>
          <p:nvPr/>
        </p:nvSpPr>
        <p:spPr>
          <a:xfrm rot="0">
            <a:off x="4192904" y="2240280"/>
            <a:ext cx="3629660" cy="381635"/>
          </a:xfrm>
          <a:prstGeom prst="rect"/>
        </p:spPr>
        <p:txBody>
          <a:bodyPr wrap="square" lIns="0" tIns="0" rIns="0" bIns="0" rtl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400">
                <a:solidFill>
                  <a:srgbClr val="090807"/>
                </a:solidFill>
                <a:latin typeface="Source Han Sans KR" charset="0"/>
                <a:ea typeface="Source Han Sans KR" charset="0"/>
              </a:rPr>
              <a:t>• Timo.gg</a:t>
            </a:r>
            <a:endParaRPr lang="ko-KR" altLang="en-US" sz="2400">
              <a:solidFill>
                <a:srgbClr val="090807"/>
              </a:solidFill>
              <a:latin typeface="Source Han Sans KR" charset="0"/>
              <a:ea typeface="Source Han Sans KR" charset="0"/>
            </a:endParaRPr>
          </a:p>
        </p:txBody>
      </p:sp>
      <p:sp>
        <p:nvSpPr>
          <p:cNvPr id="46" name="텍스트 상자 25"/>
          <p:cNvSpPr txBox="1">
            <a:spLocks/>
          </p:cNvSpPr>
          <p:nvPr/>
        </p:nvSpPr>
        <p:spPr>
          <a:xfrm rot="0">
            <a:off x="5724525" y="6354445"/>
            <a:ext cx="3629660" cy="381635"/>
          </a:xfrm>
          <a:prstGeom prst="rect"/>
        </p:spPr>
        <p:txBody>
          <a:bodyPr wrap="square" lIns="0" tIns="0" rIns="0" bIns="0" rtl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2000">
              <a:solidFill>
                <a:srgbClr val="090807"/>
              </a:solidFill>
              <a:latin typeface="Source Han Sans KR" charset="0"/>
              <a:ea typeface="Source Han Sans KR" charset="0"/>
            </a:endParaRPr>
          </a:p>
        </p:txBody>
      </p:sp>
      <p:sp>
        <p:nvSpPr>
          <p:cNvPr id="49" name="텍스트 상자 28"/>
          <p:cNvSpPr txBox="1">
            <a:spLocks/>
          </p:cNvSpPr>
          <p:nvPr/>
        </p:nvSpPr>
        <p:spPr>
          <a:xfrm rot="0">
            <a:off x="5720715" y="2816225"/>
            <a:ext cx="3629660" cy="381635"/>
          </a:xfrm>
          <a:prstGeom prst="rect"/>
        </p:spPr>
        <p:txBody>
          <a:bodyPr wrap="square" lIns="0" tIns="0" rIns="0" bIns="0" rtl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400">
                <a:solidFill>
                  <a:srgbClr val="090807"/>
                </a:solidFill>
                <a:latin typeface="Source Han Sans KR" charset="0"/>
                <a:ea typeface="Source Han Sans KR" charset="0"/>
              </a:rPr>
              <a:t>• Teemo가 아니고 Timo?</a:t>
            </a:r>
            <a:endParaRPr lang="ko-KR" altLang="en-US" sz="2400">
              <a:solidFill>
                <a:srgbClr val="090807"/>
              </a:solidFill>
              <a:latin typeface="Source Han Sans KR" charset="0"/>
              <a:ea typeface="Source Han Sans KR" charset="0"/>
            </a:endParaRPr>
          </a:p>
        </p:txBody>
      </p:sp>
      <p:sp>
        <p:nvSpPr>
          <p:cNvPr id="50" name="텍스트 상자 29"/>
          <p:cNvSpPr txBox="1">
            <a:spLocks/>
          </p:cNvSpPr>
          <p:nvPr/>
        </p:nvSpPr>
        <p:spPr>
          <a:xfrm rot="0">
            <a:off x="5631180" y="3353435"/>
            <a:ext cx="3629660" cy="381635"/>
          </a:xfrm>
          <a:prstGeom prst="rect"/>
        </p:spPr>
        <p:txBody>
          <a:bodyPr wrap="square" lIns="0" tIns="0" rIns="0" bIns="0" rtl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400">
                <a:solidFill>
                  <a:srgbClr val="090807"/>
                </a:solidFill>
                <a:latin typeface="Source Han Sans KR" charset="0"/>
                <a:ea typeface="Source Han Sans KR" charset="0"/>
              </a:rPr>
              <a:t>• T(ools) + i(n a coms)</a:t>
            </a:r>
            <a:endParaRPr lang="ko-KR" altLang="en-US" sz="2400">
              <a:solidFill>
                <a:srgbClr val="090807"/>
              </a:solidFill>
              <a:latin typeface="Source Han Sans KR" charset="0"/>
              <a:ea typeface="Source Han Sans KR" charset="0"/>
            </a:endParaRPr>
          </a:p>
        </p:txBody>
      </p:sp>
      <p:sp>
        <p:nvSpPr>
          <p:cNvPr id="51" name="텍스트 상자 30"/>
          <p:cNvSpPr txBox="1">
            <a:spLocks/>
          </p:cNvSpPr>
          <p:nvPr/>
        </p:nvSpPr>
        <p:spPr>
          <a:xfrm rot="0">
            <a:off x="4663440" y="4474845"/>
            <a:ext cx="3629660" cy="381635"/>
          </a:xfrm>
          <a:prstGeom prst="rect"/>
        </p:spPr>
        <p:txBody>
          <a:bodyPr wrap="square" lIns="0" tIns="0" rIns="0" bIns="0" rtl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400">
                <a:solidFill>
                  <a:srgbClr val="090807"/>
                </a:solidFill>
                <a:latin typeface="Source Han Sans KR" charset="0"/>
                <a:ea typeface="Source Han Sans KR" charset="0"/>
              </a:rPr>
              <a:t>• 디자인 (2명)</a:t>
            </a:r>
            <a:endParaRPr lang="ko-KR" altLang="en-US" sz="2400">
              <a:solidFill>
                <a:srgbClr val="090807"/>
              </a:solidFill>
              <a:latin typeface="Source Han Sans KR" charset="0"/>
              <a:ea typeface="Source Han Sans KR" charset="0"/>
            </a:endParaRPr>
          </a:p>
        </p:txBody>
      </p:sp>
      <p:sp>
        <p:nvSpPr>
          <p:cNvPr id="52" name="텍스트 상자 31"/>
          <p:cNvSpPr txBox="1">
            <a:spLocks/>
          </p:cNvSpPr>
          <p:nvPr/>
        </p:nvSpPr>
        <p:spPr>
          <a:xfrm rot="0">
            <a:off x="5572760" y="4977765"/>
            <a:ext cx="4980940" cy="381635"/>
          </a:xfrm>
          <a:prstGeom prst="rect"/>
        </p:spPr>
        <p:txBody>
          <a:bodyPr wrap="square" lIns="0" tIns="0" rIns="0" bIns="0" rtl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400">
                <a:solidFill>
                  <a:srgbClr val="090807"/>
                </a:solidFill>
                <a:latin typeface="Source Han Sans KR" charset="0"/>
                <a:ea typeface="Source Han Sans KR" charset="0"/>
              </a:rPr>
              <a:t>• 백엔드(3명) + 프론트(1명)</a:t>
            </a:r>
            <a:endParaRPr lang="ko-KR" altLang="en-US" sz="2400">
              <a:solidFill>
                <a:srgbClr val="090807"/>
              </a:solidFill>
              <a:latin typeface="Source Han Sans KR" charset="0"/>
              <a:ea typeface="Source Han Sans KR" charset="0"/>
            </a:endParaRPr>
          </a:p>
        </p:txBody>
      </p:sp>
      <p:sp>
        <p:nvSpPr>
          <p:cNvPr id="53" name="텍스트 상자 32"/>
          <p:cNvSpPr txBox="1">
            <a:spLocks/>
          </p:cNvSpPr>
          <p:nvPr/>
        </p:nvSpPr>
        <p:spPr>
          <a:xfrm rot="0">
            <a:off x="4918710" y="6296025"/>
            <a:ext cx="7472045" cy="381635"/>
          </a:xfrm>
          <a:prstGeom prst="rect"/>
        </p:spPr>
        <p:txBody>
          <a:bodyPr wrap="square" lIns="0" tIns="0" rIns="0" bIns="0" rtl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400">
                <a:solidFill>
                  <a:srgbClr val="090807"/>
                </a:solidFill>
                <a:latin typeface="Source Han Sans KR" charset="0"/>
                <a:ea typeface="Source Han Sans KR" charset="0"/>
              </a:rPr>
              <a:t>• OP.GG 같은 롤 전적 검색 사이트를 만들어보자.</a:t>
            </a:r>
            <a:endParaRPr lang="ko-KR" altLang="en-US" sz="2400">
              <a:solidFill>
                <a:srgbClr val="090807"/>
              </a:solidFill>
              <a:latin typeface="Source Han Sans KR" charset="0"/>
              <a:ea typeface="Source Han Sans KR" charset="0"/>
            </a:endParaRPr>
          </a:p>
        </p:txBody>
      </p:sp>
      <p:sp>
        <p:nvSpPr>
          <p:cNvPr id="54" name="텍스트 상자 33"/>
          <p:cNvSpPr txBox="1">
            <a:spLocks/>
          </p:cNvSpPr>
          <p:nvPr/>
        </p:nvSpPr>
        <p:spPr>
          <a:xfrm rot="0">
            <a:off x="2910205" y="6296660"/>
            <a:ext cx="1257935" cy="444500"/>
          </a:xfrm>
          <a:prstGeom prst="rect"/>
        </p:spPr>
        <p:txBody>
          <a:bodyPr wrap="square" lIns="0" tIns="0" rIns="0" bIns="0" rtl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495" b="0">
                <a:solidFill>
                  <a:srgbClr val="FEFBEE"/>
                </a:solidFill>
                <a:latin typeface="Source Han Sans KR Bold" charset="0"/>
                <a:ea typeface="Source Han Sans KR Bold" charset="0"/>
              </a:rPr>
              <a:t>내용 </a:t>
            </a:r>
            <a:endParaRPr lang="ko-KR" altLang="en-US" sz="2495" b="0">
              <a:solidFill>
                <a:srgbClr val="FEFBEE"/>
              </a:solidFill>
              <a:latin typeface="Source Han Sans KR Bold" charset="0"/>
              <a:ea typeface="Source Han Sans KR Bold" charset="0"/>
            </a:endParaRPr>
          </a:p>
        </p:txBody>
      </p:sp>
      <p:sp>
        <p:nvSpPr>
          <p:cNvPr id="55" name="텍스트 상자 34"/>
          <p:cNvSpPr txBox="1">
            <a:spLocks/>
          </p:cNvSpPr>
          <p:nvPr/>
        </p:nvSpPr>
        <p:spPr>
          <a:xfrm rot="0">
            <a:off x="5153025" y="6961505"/>
            <a:ext cx="8725535" cy="762635"/>
          </a:xfrm>
          <a:prstGeom prst="rect"/>
        </p:spPr>
        <p:txBody>
          <a:bodyPr wrap="square" lIns="0" tIns="0" rIns="0" bIns="0" rtl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400">
                <a:solidFill>
                  <a:srgbClr val="090807"/>
                </a:solidFill>
                <a:latin typeface="Source Han Sans KR" charset="0"/>
                <a:ea typeface="Source Han Sans KR" charset="0"/>
              </a:rPr>
              <a:t>• 라이엇 Open API 사용 + 기초적인 웹 사이트 개발해서 서비스 배포하기</a:t>
            </a:r>
            <a:endParaRPr lang="ko-KR" altLang="en-US" sz="2400">
              <a:solidFill>
                <a:srgbClr val="090807"/>
              </a:solidFill>
              <a:latin typeface="Source Han Sans KR" charset="0"/>
              <a:ea typeface="Source Han Sans KR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t 0"/>
          <p:cNvCxnSpPr/>
          <p:nvPr/>
        </p:nvCxnSpPr>
        <p:spPr>
          <a:xfrm rot="0">
            <a:off x="860425" y="1346835"/>
            <a:ext cx="1234440" cy="635"/>
          </a:xfrm>
          <a:prstGeom prst="line"/>
          <a:ln w="38100" cap="flat" cmpd="sng">
            <a:solidFill>
              <a:srgbClr val="09080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 0"/>
          <p:cNvSpPr txBox="1">
            <a:spLocks/>
          </p:cNvSpPr>
          <p:nvPr/>
        </p:nvSpPr>
        <p:spPr>
          <a:xfrm rot="0">
            <a:off x="923925" y="765175"/>
            <a:ext cx="2223135" cy="444500"/>
          </a:xfrm>
          <a:prstGeom prst="rect"/>
        </p:spPr>
        <p:txBody>
          <a:bodyPr wrap="square" lIns="0" tIns="0" rIns="0" bIns="0" rtl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495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01 개요  및 현황</a:t>
            </a:r>
            <a:endParaRPr lang="ko-KR" altLang="en-US" sz="2495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</p:txBody>
      </p:sp>
      <p:grpSp>
        <p:nvGrpSpPr>
          <p:cNvPr id="29" name="Group 5"/>
          <p:cNvGrpSpPr>
            <a:grpSpLocks/>
          </p:cNvGrpSpPr>
          <p:nvPr/>
        </p:nvGrpSpPr>
        <p:grpSpPr>
          <a:xfrm rot="0">
            <a:off x="2292985" y="1932305"/>
            <a:ext cx="2498725" cy="995045"/>
            <a:chOff x="2292985" y="1932305"/>
            <a:chExt cx="2498725" cy="995045"/>
          </a:xfrm>
        </p:grpSpPr>
        <p:sp>
          <p:nvSpPr>
            <p:cNvPr id="30" name="Rect 0"/>
            <p:cNvSpPr>
              <a:spLocks/>
            </p:cNvSpPr>
            <p:nvPr/>
          </p:nvSpPr>
          <p:spPr>
            <a:xfrm rot="0">
              <a:off x="2292985" y="2102485"/>
              <a:ext cx="2498725" cy="824230"/>
            </a:xfrm>
            <a:custGeom>
              <a:gdLst>
                <a:gd fmla="*/ 91967 w 741048" name="TX0"/>
                <a:gd fmla="*/ 0 h 183934" name="TY0"/>
                <a:gd fmla="*/ 649081 w 741048" name="TX1"/>
                <a:gd fmla="*/ 0 h 183934" name="TY1"/>
                <a:gd fmla="*/ 714111 w 741048" name="TX2"/>
                <a:gd fmla="*/ 26936 h 183934" name="TY2"/>
                <a:gd fmla="*/ 741047 w 741048" name="TX3"/>
                <a:gd fmla="*/ 91967 h 183934" name="TY3"/>
                <a:gd fmla="*/ 741047 w 741048" name="TX4"/>
                <a:gd fmla="*/ 91967 h 183934" name="TY4"/>
                <a:gd fmla="*/ 714111 w 741048" name="TX5"/>
                <a:gd fmla="*/ 156997 h 183934" name="TY5"/>
                <a:gd fmla="*/ 649081 w 741048" name="TX6"/>
                <a:gd fmla="*/ 183933 h 183934" name="TY6"/>
                <a:gd fmla="*/ 91967 w 741048" name="TX7"/>
                <a:gd fmla="*/ 183933 h 183934" name="TY7"/>
                <a:gd fmla="*/ 26936 w 741048" name="TX8"/>
                <a:gd fmla="*/ 156997 h 183934" name="TY8"/>
                <a:gd fmla="*/ 0 w 741048" name="TX9"/>
                <a:gd fmla="*/ 91967 h 183934" name="TY9"/>
                <a:gd fmla="*/ 0 w 741048" name="TX10"/>
                <a:gd fmla="*/ 91967 h 183934" name="TY10"/>
                <a:gd fmla="*/ 26936 w 741048" name="TX11"/>
                <a:gd fmla="*/ 26936 h 183934" name="TY11"/>
                <a:gd fmla="*/ 91967 w 741048" name="TX12"/>
                <a:gd fmla="*/ 0 h 183934" name="TY12"/>
              </a:gdLst>
              <a:cxnLst>
                <a:cxn ang="0">
                  <a:pos x="TX0" y="TY0"/>
                </a:cxn>
                <a:cxn ang="0">
                  <a:pos x="TX1" y="TY1"/>
                </a:cxn>
                <a:cxn ang="0">
                  <a:pos x="TX2" y="TY2"/>
                </a:cxn>
                <a:cxn ang="0">
                  <a:pos x="TX3" y="TY3"/>
                </a:cxn>
                <a:cxn ang="0">
                  <a:pos x="TX4" y="TY4"/>
                </a:cxn>
                <a:cxn ang="0">
                  <a:pos x="TX5" y="TY5"/>
                </a:cxn>
                <a:cxn ang="0">
                  <a:pos x="TX6" y="TY6"/>
                </a:cxn>
                <a:cxn ang="0">
                  <a:pos x="TX7" y="TY7"/>
                </a:cxn>
                <a:cxn ang="0">
                  <a:pos x="TX8" y="TY8"/>
                </a:cxn>
                <a:cxn ang="0">
                  <a:pos x="TX9" y="TY9"/>
                </a:cxn>
                <a:cxn ang="0">
                  <a:pos x="TX10" y="TY10"/>
                </a:cxn>
                <a:cxn ang="0">
                  <a:pos x="TX11" y="TY11"/>
                </a:cxn>
                <a:cxn ang="0">
                  <a:pos x="TX12" y="TY12"/>
                </a:cxn>
              </a:cxnLst>
              <a:rect l="l" t="t" r="r" b="b"/>
              <a:pathLst>
                <a:path w="741048" h="183934">
                  <a:moveTo>
                    <a:pt x="91967" y="0"/>
                  </a:moveTo>
                  <a:lnTo>
                    <a:pt x="649081" y="0"/>
                  </a:lnTo>
                  <a:cubicBezTo>
                    <a:pt x="673472" y="0"/>
                    <a:pt x="696864" y="9689"/>
                    <a:pt x="714111" y="26936"/>
                  </a:cubicBezTo>
                  <a:cubicBezTo>
                    <a:pt x="731358" y="44184"/>
                    <a:pt x="741047" y="67576"/>
                    <a:pt x="741047" y="91967"/>
                  </a:cubicBezTo>
                  <a:lnTo>
                    <a:pt x="741047" y="91967"/>
                  </a:lnTo>
                  <a:cubicBezTo>
                    <a:pt x="741047" y="116358"/>
                    <a:pt x="731358" y="139750"/>
                    <a:pt x="714111" y="156997"/>
                  </a:cubicBezTo>
                  <a:cubicBezTo>
                    <a:pt x="696864" y="174244"/>
                    <a:pt x="673472" y="183933"/>
                    <a:pt x="649081" y="183933"/>
                  </a:cubicBezTo>
                  <a:lnTo>
                    <a:pt x="91967" y="183933"/>
                  </a:lnTo>
                  <a:cubicBezTo>
                    <a:pt x="67576" y="183933"/>
                    <a:pt x="44184" y="174244"/>
                    <a:pt x="26936" y="156997"/>
                  </a:cubicBezTo>
                  <a:cubicBezTo>
                    <a:pt x="9689" y="139750"/>
                    <a:pt x="0" y="116358"/>
                    <a:pt x="0" y="91967"/>
                  </a:cubicBezTo>
                  <a:lnTo>
                    <a:pt x="0" y="91967"/>
                  </a:lnTo>
                  <a:cubicBezTo>
                    <a:pt x="0" y="67576"/>
                    <a:pt x="9689" y="44184"/>
                    <a:pt x="26936" y="26936"/>
                  </a:cubicBezTo>
                  <a:cubicBezTo>
                    <a:pt x="44184" y="9689"/>
                    <a:pt x="67576" y="0"/>
                    <a:pt x="91967" y="0"/>
                  </a:cubicBezTo>
                  <a:close/>
                </a:path>
              </a:pathLst>
            </a:custGeom>
            <a:solidFill>
              <a:srgbClr val="090807"/>
            </a:solidFill>
          </p:spPr>
          <p:txBody>
            <a:bodyPr wrap="square" lIns="0" tIns="0" rIns="0" bIns="0" vert="horz" anchor="t">
              <a:noAutofit/>
            </a:bodyPr>
            <a:lstStyle/>
            <a:p>
              <a:pPr marL="0" indent="0" rtl="0" algn="l" defTabSz="914400" eaLnBrk="1" latinLnBrk="0" hangingPunct="1">
                <a:buFontTx/>
                <a:buNone/>
              </a:pPr>
              <a:endParaRPr lang="ko-KR" altLang="en-US" sz="1800">
                <a:latin typeface="Calibri" charset="0"/>
                <a:ea typeface="맑은 고딕" charset="0"/>
              </a:endParaRPr>
            </a:p>
          </p:txBody>
        </p:sp>
        <p:sp>
          <p:nvSpPr>
            <p:cNvPr id="31" name="Rect 0"/>
            <p:cNvSpPr txBox="1">
              <a:spLocks/>
            </p:cNvSpPr>
            <p:nvPr/>
          </p:nvSpPr>
          <p:spPr>
            <a:xfrm rot="0">
              <a:off x="2292985" y="1932305"/>
              <a:ext cx="2498725" cy="995045"/>
            </a:xfrm>
            <a:prstGeom prst="rect"/>
          </p:spPr>
          <p:txBody>
            <a:bodyPr wrap="square" lIns="50800" tIns="50800" rIns="50800" bIns="50800" rtlCol="1" vert="horz" anchor="ctr">
              <a:noAutofit/>
            </a:bodyPr>
            <a:lstStyle/>
            <a:p>
              <a:pPr marL="0" indent="0" rtl="0" algn="ctr" defTabSz="914400" eaLnBrk="1" latinLnBrk="0" hangingPunct="1">
                <a:buFontTx/>
                <a:buNone/>
              </a:pPr>
              <a:r>
                <a:rPr sz="1800">
                  <a:solidFill>
                    <a:schemeClr val="tx1"/>
                  </a:solidFill>
                  <a:latin typeface="Calibri" charset="0"/>
                  <a:ea typeface="맑은 고딕" charset="0"/>
                </a:rPr>
                <a:t>ㅇㄹㅇ</a:t>
              </a:r>
              <a:endParaRPr lang="ko-KR" altLang="en-US" sz="1800">
                <a:solidFill>
                  <a:schemeClr val="tx1"/>
                </a:solidFill>
                <a:latin typeface="Calibri" charset="0"/>
                <a:ea typeface="맑은 고딕" charset="0"/>
              </a:endParaRPr>
            </a:p>
          </p:txBody>
        </p:sp>
      </p:grpSp>
      <p:sp>
        <p:nvSpPr>
          <p:cNvPr id="32" name="Rect 0"/>
          <p:cNvSpPr txBox="1">
            <a:spLocks/>
          </p:cNvSpPr>
          <p:nvPr/>
        </p:nvSpPr>
        <p:spPr>
          <a:xfrm rot="0">
            <a:off x="2571115" y="2289175"/>
            <a:ext cx="1931035" cy="444500"/>
          </a:xfrm>
          <a:prstGeom prst="rect"/>
        </p:spPr>
        <p:txBody>
          <a:bodyPr wrap="square" lIns="0" tIns="0" rIns="0" bIns="0" rtl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495" b="0">
                <a:solidFill>
                  <a:srgbClr val="FEFBEE"/>
                </a:solidFill>
                <a:latin typeface="Source Han Sans KR Bold" charset="0"/>
                <a:ea typeface="Source Han Sans KR Bold" charset="0"/>
              </a:rPr>
              <a:t>현황 </a:t>
            </a:r>
            <a:endParaRPr lang="ko-KR" altLang="en-US" sz="2495" b="0">
              <a:solidFill>
                <a:srgbClr val="FEFBEE"/>
              </a:solidFill>
              <a:latin typeface="Source Han Sans KR Bold" charset="0"/>
              <a:ea typeface="Source Han Sans KR Bold" charset="0"/>
            </a:endParaRPr>
          </a:p>
        </p:txBody>
      </p:sp>
      <p:sp>
        <p:nvSpPr>
          <p:cNvPr id="45" name="Rect 0"/>
          <p:cNvSpPr txBox="1">
            <a:spLocks/>
          </p:cNvSpPr>
          <p:nvPr/>
        </p:nvSpPr>
        <p:spPr>
          <a:xfrm rot="0">
            <a:off x="4664710" y="2232025"/>
            <a:ext cx="6222365" cy="762635"/>
          </a:xfrm>
          <a:prstGeom prst="rect"/>
        </p:spPr>
        <p:txBody>
          <a:bodyPr wrap="square" lIns="0" tIns="0" rIns="0" bIns="0" rtl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400">
                <a:solidFill>
                  <a:srgbClr val="090807"/>
                </a:solidFill>
                <a:latin typeface="Source Han Sans KR" charset="0"/>
                <a:ea typeface="Source Han Sans KR" charset="0"/>
              </a:rPr>
              <a:t>• 웹 서비스 (X) -&gt; 웹 사이트 만들기 (O) </a:t>
            </a:r>
            <a:endParaRPr lang="ko-KR" altLang="en-US" sz="2400">
              <a:solidFill>
                <a:srgbClr val="090807"/>
              </a:solidFill>
              <a:latin typeface="Source Han Sans KR" charset="0"/>
              <a:ea typeface="Source Han Sans KR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endParaRPr lang="ko-KR" altLang="en-US" sz="2400">
              <a:solidFill>
                <a:srgbClr val="090807"/>
              </a:solidFill>
              <a:latin typeface="Source Han Sans KR" charset="0"/>
              <a:ea typeface="Source Han Sans KR" charset="0"/>
            </a:endParaRPr>
          </a:p>
        </p:txBody>
      </p:sp>
      <p:sp>
        <p:nvSpPr>
          <p:cNvPr id="46" name="텍스트 상자 35"/>
          <p:cNvSpPr txBox="1">
            <a:spLocks/>
          </p:cNvSpPr>
          <p:nvPr/>
        </p:nvSpPr>
        <p:spPr>
          <a:xfrm rot="0">
            <a:off x="5232400" y="2929890"/>
            <a:ext cx="8646160" cy="1143635"/>
          </a:xfrm>
          <a:prstGeom prst="rect"/>
        </p:spPr>
        <p:txBody>
          <a:bodyPr wrap="square" lIns="0" tIns="0" rIns="0" bIns="0" rtl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400">
                <a:solidFill>
                  <a:srgbClr val="090807"/>
                </a:solidFill>
                <a:latin typeface="Source Han Sans KR" charset="0"/>
                <a:ea typeface="Source Han Sans KR" charset="0"/>
              </a:rPr>
              <a:t>• 클라우드 사용 X, localhost 사용하는 1인 개발형식으로 전환</a:t>
            </a:r>
            <a:endParaRPr lang="ko-KR" altLang="en-US" sz="2400">
              <a:solidFill>
                <a:srgbClr val="090807"/>
              </a:solidFill>
              <a:latin typeface="Source Han Sans KR" charset="0"/>
              <a:ea typeface="Source Han Sans KR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endParaRPr lang="ko-KR" altLang="en-US" sz="2400">
              <a:solidFill>
                <a:srgbClr val="090807"/>
              </a:solidFill>
              <a:latin typeface="Source Han Sans KR" charset="0"/>
              <a:ea typeface="Source Han Sans KR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endParaRPr lang="ko-KR" altLang="en-US" sz="2400">
              <a:solidFill>
                <a:srgbClr val="090807"/>
              </a:solidFill>
              <a:latin typeface="Source Han Sans KR" charset="0"/>
              <a:ea typeface="Source Han Sans KR" charset="0"/>
            </a:endParaRPr>
          </a:p>
        </p:txBody>
      </p:sp>
      <p:sp>
        <p:nvSpPr>
          <p:cNvPr id="47" name="텍스트 상자 36"/>
          <p:cNvSpPr txBox="1">
            <a:spLocks/>
          </p:cNvSpPr>
          <p:nvPr/>
        </p:nvSpPr>
        <p:spPr>
          <a:xfrm rot="0">
            <a:off x="5239385" y="3505835"/>
            <a:ext cx="9777730" cy="1143635"/>
          </a:xfrm>
          <a:prstGeom prst="rect"/>
        </p:spPr>
        <p:txBody>
          <a:bodyPr wrap="square" lIns="0" tIns="0" rIns="0" bIns="0" rtl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400">
                <a:solidFill>
                  <a:srgbClr val="090807"/>
                </a:solidFill>
                <a:latin typeface="Source Han Sans KR" charset="0"/>
                <a:ea typeface="Source Han Sans KR" charset="0"/>
              </a:rPr>
              <a:t>• 팀원 모두 자바부터 시작해서 프로젝트 개발보다 스터디 성향이 강해짐.</a:t>
            </a:r>
            <a:endParaRPr lang="ko-KR" altLang="en-US" sz="2400">
              <a:solidFill>
                <a:srgbClr val="090807"/>
              </a:solidFill>
              <a:latin typeface="Source Han Sans KR" charset="0"/>
              <a:ea typeface="Source Han Sans KR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endParaRPr lang="ko-KR" altLang="en-US" sz="2400">
              <a:solidFill>
                <a:srgbClr val="090807"/>
              </a:solidFill>
              <a:latin typeface="Source Han Sans KR" charset="0"/>
              <a:ea typeface="Source Han Sans KR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endParaRPr lang="ko-KR" altLang="en-US" sz="2400">
              <a:solidFill>
                <a:srgbClr val="090807"/>
              </a:solidFill>
              <a:latin typeface="Source Han Sans KR" charset="0"/>
              <a:ea typeface="Source Han Sans KR" charset="0"/>
            </a:endParaRPr>
          </a:p>
        </p:txBody>
      </p:sp>
      <p:sp>
        <p:nvSpPr>
          <p:cNvPr id="48" name="텍스트 상자 37"/>
          <p:cNvSpPr txBox="1">
            <a:spLocks/>
          </p:cNvSpPr>
          <p:nvPr/>
        </p:nvSpPr>
        <p:spPr>
          <a:xfrm rot="0">
            <a:off x="2669540" y="4178935"/>
            <a:ext cx="9777730" cy="1143635"/>
          </a:xfrm>
          <a:prstGeom prst="rect"/>
        </p:spPr>
        <p:txBody>
          <a:bodyPr wrap="square" lIns="0" tIns="0" rIns="0" bIns="0" rtl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400">
                <a:solidFill>
                  <a:srgbClr val="090807"/>
                </a:solidFill>
                <a:latin typeface="Source Han Sans KR" charset="0"/>
                <a:ea typeface="Source Han Sans KR" charset="0"/>
              </a:rPr>
              <a:t>• 개발진도가 느려짐.</a:t>
            </a:r>
            <a:endParaRPr lang="ko-KR" altLang="en-US" sz="2400">
              <a:solidFill>
                <a:srgbClr val="090807"/>
              </a:solidFill>
              <a:latin typeface="Source Han Sans KR" charset="0"/>
              <a:ea typeface="Source Han Sans KR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endParaRPr lang="ko-KR" altLang="en-US" sz="2400">
              <a:solidFill>
                <a:srgbClr val="090807"/>
              </a:solidFill>
              <a:latin typeface="Source Han Sans KR" charset="0"/>
              <a:ea typeface="Source Han Sans KR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endParaRPr lang="ko-KR" altLang="en-US" sz="2400">
              <a:solidFill>
                <a:srgbClr val="090807"/>
              </a:solidFill>
              <a:latin typeface="Source Han Sans KR" charset="0"/>
              <a:ea typeface="Source Han Sans KR" charset="0"/>
            </a:endParaRPr>
          </a:p>
        </p:txBody>
      </p:sp>
      <p:sp>
        <p:nvSpPr>
          <p:cNvPr id="49" name="텍스트 상자 40"/>
          <p:cNvSpPr txBox="1">
            <a:spLocks/>
          </p:cNvSpPr>
          <p:nvPr/>
        </p:nvSpPr>
        <p:spPr>
          <a:xfrm rot="0">
            <a:off x="4140200" y="4967605"/>
            <a:ext cx="9777730" cy="1524635"/>
          </a:xfrm>
          <a:prstGeom prst="rect"/>
        </p:spPr>
        <p:txBody>
          <a:bodyPr wrap="square" lIns="0" tIns="0" rIns="0" bIns="0" rtl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sz="2400">
                <a:solidFill>
                  <a:srgbClr val="090807"/>
                </a:solidFill>
                <a:latin typeface="Source Han Sans KR" charset="0"/>
                <a:ea typeface="Source Han Sans KR" charset="0"/>
              </a:rPr>
              <a:t>• github: </a:t>
            </a:r>
            <a:r>
              <a:rPr sz="2400">
                <a:solidFill>
                  <a:srgbClr val="090807"/>
                </a:solidFill>
                <a:latin typeface="Source Han Sans KR" charset="0"/>
                <a:ea typeface="Source Han Sans KR" charset="0"/>
                <a:hlinkClick r:id="rId2">
                  <a:extLst>
                    <a:ext uri="{A12FA001-AC4F-418D-AE19-62706E023703}">
                      <ahyp:hlinkClr xmlns:ahyp="http://schemas.microsoft.com/office/drawing/2018/hyperlinkcolor" xmlns="" val="hlink"/>
                    </a:ext>
                  </a:extLst>
                </a:hlinkClick>
              </a:rPr>
              <a:t>https://github.com/louis5103/Timo.GG</a:t>
            </a:r>
            <a:r>
              <a:rPr sz="2400">
                <a:solidFill>
                  <a:srgbClr val="090807"/>
                </a:solidFill>
                <a:latin typeface="Source Han Sans KR" charset="0"/>
                <a:ea typeface="Source Han Sans KR" charset="0"/>
              </a:rPr>
              <a:t>.</a:t>
            </a:r>
            <a:endParaRPr lang="ko-KR" altLang="en-US" sz="2400">
              <a:solidFill>
                <a:srgbClr val="090807"/>
              </a:solidFill>
              <a:latin typeface="Source Han Sans KR" charset="0"/>
              <a:ea typeface="Source Han Sans KR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endParaRPr lang="ko-KR" altLang="en-US" sz="2400">
              <a:solidFill>
                <a:srgbClr val="090807"/>
              </a:solidFill>
              <a:latin typeface="Source Han Sans KR" charset="0"/>
              <a:ea typeface="Source Han Sans KR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endParaRPr lang="ko-KR" altLang="en-US" sz="2400">
              <a:solidFill>
                <a:srgbClr val="090807"/>
              </a:solidFill>
              <a:latin typeface="Source Han Sans KR" charset="0"/>
              <a:ea typeface="Source Han Sans KR" charset="0"/>
            </a:endParaRPr>
          </a:p>
          <a:p>
            <a:pPr marL="0" indent="0" rtl="0" algn="ctr" defTabSz="914400" eaLnBrk="1" latinLnBrk="0" hangingPunct="1">
              <a:buFontTx/>
              <a:buNone/>
            </a:pPr>
            <a:endParaRPr lang="ko-KR" altLang="en-US" sz="2400">
              <a:solidFill>
                <a:srgbClr val="090807"/>
              </a:solidFill>
              <a:latin typeface="Source Han Sans KR" charset="0"/>
              <a:ea typeface="Source Han Sans KR" charset="0"/>
            </a:endParaRPr>
          </a:p>
        </p:txBody>
      </p:sp>
      <p:pic>
        <p:nvPicPr>
          <p:cNvPr id="50" name="그림 41" descr="/Users/imsang-u/Library/Group Containers/L48J367XN4.com.infraware.PolarisOffice/EngineTemp/89283/fImage292247274996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292850" y="5772785"/>
            <a:ext cx="11244580" cy="280289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425" y="1346835"/>
            <a:ext cx="1233805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id="7" name="TextBox 7"/>
          <p:cNvSpPr txBox="1">
            <a:spLocks/>
          </p:cNvSpPr>
          <p:nvPr/>
        </p:nvSpPr>
        <p:spPr>
          <a:xfrm rot="0">
            <a:off x="923925" y="765175"/>
            <a:ext cx="3323590" cy="444500"/>
          </a:xfrm>
          <a:prstGeom prst="rect"/>
        </p:spPr>
        <p:txBody>
          <a:bodyPr wrap="square" lIns="0" tIns="0" rIns="0" bIns="0" numCol="1" rtlCol="1" vert="horz" anchor="t">
            <a:spAutoFit/>
          </a:bodyPr>
          <a:lstStyle/>
          <a:p>
            <a:pPr marL="0" indent="0" algn="l">
              <a:lnSpc>
                <a:spcPts val="3499"/>
              </a:lnSpc>
              <a:spcBef>
                <a:spcPct val="0"/>
              </a:spcBef>
              <a:buFontTx/>
              <a:buNone/>
            </a:pPr>
            <a:r>
              <a:rPr lang="en-US" sz="2495" b="0">
                <a:solidFill>
                  <a:srgbClr val="090807"/>
                </a:solidFill>
                <a:latin typeface="Source Han Sans KR Bold" charset="0"/>
                <a:ea typeface="Source Han Sans KR Bold" charset="0"/>
                <a:cs typeface="Source Han Sans KR Bold" charset="0"/>
              </a:rPr>
              <a:t>0</a:t>
            </a:r>
            <a:r>
              <a:rPr lang="en-US" sz="2495" b="0">
                <a:solidFill>
                  <a:srgbClr val="090807"/>
                </a:solidFill>
                <a:latin typeface="Source Han Sans KR Bold" charset="0"/>
                <a:ea typeface="Source Han Sans KR Bold" charset="0"/>
                <a:cs typeface="Source Han Sans KR Bold" charset="0"/>
              </a:rPr>
              <a:t>2</a:t>
            </a:r>
            <a:r>
              <a:rPr lang="en-US" sz="2495" b="0">
                <a:solidFill>
                  <a:srgbClr val="090807"/>
                </a:solidFill>
                <a:latin typeface="Source Han Sans KR Bold" charset="0"/>
                <a:ea typeface="Source Han Sans KR Bold" charset="0"/>
                <a:cs typeface="Source Han Sans KR Bold" charset="0"/>
              </a:rPr>
              <a:t> </a:t>
            </a:r>
            <a:r>
              <a:rPr lang="en-US" sz="2495" b="0">
                <a:solidFill>
                  <a:srgbClr val="090807"/>
                </a:solidFill>
                <a:latin typeface="Source Han Sans KR Bold" charset="0"/>
                <a:ea typeface="Source Han Sans KR Bold" charset="0"/>
                <a:cs typeface="Source Han Sans KR Bold" charset="0"/>
              </a:rPr>
              <a:t>웹 디자인</a:t>
            </a:r>
            <a:endParaRPr lang="ko-KR" altLang="en-US" sz="2495" b="0">
              <a:solidFill>
                <a:srgbClr val="090807"/>
              </a:solidFill>
              <a:latin typeface="Source Han Sans KR Bold" charset="0"/>
              <a:ea typeface="Source Han Sans KR Bold" charset="0"/>
              <a:cs typeface="Source Han Sans KR Bold" charset="0"/>
            </a:endParaRPr>
          </a:p>
        </p:txBody>
      </p:sp>
      <p:pic>
        <p:nvPicPr>
          <p:cNvPr id="8" name="그림 7" descr="/Users/imsang-u/Library/Group Containers/L48J367XN4.com.infraware.PolarisOffice/EngineTemp/78913/fImage210181855658.png">
            <a:hlinkClick r:id="rId4"/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190999" y="4004945"/>
            <a:ext cx="9906635" cy="227711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t 0"/>
          <p:cNvCxnSpPr/>
          <p:nvPr/>
        </p:nvCxnSpPr>
        <p:spPr>
          <a:xfrm rot="0">
            <a:off x="860425" y="1346835"/>
            <a:ext cx="1234440" cy="635"/>
          </a:xfrm>
          <a:prstGeom prst="line"/>
          <a:ln w="38100" cap="flat" cmpd="sng">
            <a:solidFill>
              <a:srgbClr val="09080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 0"/>
          <p:cNvSpPr txBox="1">
            <a:spLocks/>
          </p:cNvSpPr>
          <p:nvPr/>
        </p:nvSpPr>
        <p:spPr>
          <a:xfrm rot="0">
            <a:off x="923925" y="765175"/>
            <a:ext cx="1989455" cy="444500"/>
          </a:xfrm>
          <a:prstGeom prst="rect"/>
        </p:spPr>
        <p:txBody>
          <a:bodyPr wrap="square" lIns="0" tIns="0" rIns="0" bIns="0" rtl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495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03 백엔드</a:t>
            </a:r>
            <a:endParaRPr lang="ko-KR" altLang="en-US" sz="2495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</p:txBody>
      </p:sp>
      <p:pic>
        <p:nvPicPr>
          <p:cNvPr id="22" name="그림 44" descr="/Users/imsang-u/Library/Group Containers/L48J367XN4.com.infraware.PolarisOffice/EngineTemp/89283/fImage2031552771639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02945" y="1593850"/>
            <a:ext cx="13348335" cy="8461375"/>
          </a:xfrm>
          <a:prstGeom prst="rect"/>
          <a:noFill/>
        </p:spPr>
      </p:pic>
      <p:sp>
        <p:nvSpPr>
          <p:cNvPr id="23" name="텍스트 상자 45"/>
          <p:cNvSpPr txBox="1">
            <a:spLocks/>
          </p:cNvSpPr>
          <p:nvPr/>
        </p:nvSpPr>
        <p:spPr>
          <a:xfrm rot="0">
            <a:off x="4825365" y="983615"/>
            <a:ext cx="5200015" cy="384175"/>
          </a:xfrm>
          <a:prstGeom prst="rect"/>
        </p:spPr>
        <p:txBody>
          <a:bodyPr wrap="square" lIns="0" tIns="0" rIns="0" bIns="0" rtl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495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대략적인 프로젝트 코드 구조</a:t>
            </a:r>
            <a:endParaRPr lang="ko-KR" altLang="en-US" sz="2495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t 0"/>
          <p:cNvCxnSpPr/>
          <p:nvPr/>
        </p:nvCxnSpPr>
        <p:spPr>
          <a:xfrm rot="0">
            <a:off x="860425" y="1346835"/>
            <a:ext cx="1235075" cy="1270"/>
          </a:xfrm>
          <a:prstGeom prst="line"/>
          <a:ln w="38100" cap="flat" cmpd="sng">
            <a:solidFill>
              <a:srgbClr val="09080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 0"/>
          <p:cNvSpPr txBox="1">
            <a:spLocks/>
          </p:cNvSpPr>
          <p:nvPr/>
        </p:nvSpPr>
        <p:spPr>
          <a:xfrm rot="0">
            <a:off x="923925" y="765175"/>
            <a:ext cx="1990090" cy="445135"/>
          </a:xfrm>
          <a:prstGeom prst="rect"/>
        </p:spPr>
        <p:txBody>
          <a:bodyPr wrap="square" lIns="0" tIns="0" rIns="0" bIns="0" rtl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495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03 백엔드</a:t>
            </a:r>
            <a:endParaRPr lang="ko-KR" altLang="en-US" sz="2495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</p:txBody>
      </p:sp>
      <p:pic>
        <p:nvPicPr>
          <p:cNvPr id="22" name="Picture " descr="/Users/imsang-u/Library/Group Containers/L48J367XN4.com.infraware.PolarisOffice/EngineTemp/89283/fImage203155374229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02945" y="1593850"/>
            <a:ext cx="13348335" cy="8461375"/>
          </a:xfrm>
          <a:prstGeom prst="rect"/>
          <a:noFill/>
        </p:spPr>
      </p:pic>
      <p:sp>
        <p:nvSpPr>
          <p:cNvPr id="23" name="Rect 0"/>
          <p:cNvSpPr txBox="1">
            <a:spLocks/>
          </p:cNvSpPr>
          <p:nvPr/>
        </p:nvSpPr>
        <p:spPr>
          <a:xfrm rot="0">
            <a:off x="4825365" y="983615"/>
            <a:ext cx="5200015" cy="384175"/>
          </a:xfrm>
          <a:prstGeom prst="rect"/>
        </p:spPr>
        <p:txBody>
          <a:bodyPr wrap="square" lIns="0" tIns="0" rIns="0" bIns="0" rtl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495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대략적인 프로젝트 코드 구조</a:t>
            </a:r>
            <a:endParaRPr lang="ko-KR" altLang="en-US" sz="2495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</p:txBody>
      </p:sp>
      <p:sp>
        <p:nvSpPr>
          <p:cNvPr id="24" name="도형 93"/>
          <p:cNvSpPr>
            <a:spLocks/>
          </p:cNvSpPr>
          <p:nvPr/>
        </p:nvSpPr>
        <p:spPr>
          <a:xfrm rot="0">
            <a:off x="1016000" y="2105660"/>
            <a:ext cx="15212060" cy="6049645"/>
          </a:xfrm>
          <a:prstGeom prst="rect"/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r>
              <a:rPr sz="4800" b="1">
                <a:latin typeface="나눔고딕" charset="0"/>
                <a:ea typeface="나눔고딕" charset="0"/>
              </a:rPr>
              <a:t>puuid 불러오는 api 관련해서</a:t>
            </a:r>
            <a:endParaRPr lang="ko-KR" altLang="en-US" sz="4800" b="1">
              <a:latin typeface="나눔고딕" charset="0"/>
              <a:ea typeface="나눔고딕" charset="0"/>
            </a:endParaRPr>
          </a:p>
          <a:p>
            <a:pPr marL="0" indent="0" algn="ctr" hangingPunct="1"/>
            <a:r>
              <a:rPr sz="4800" b="1">
                <a:latin typeface="나눔고딕" charset="0"/>
                <a:ea typeface="나눔고딕" charset="0"/>
              </a:rPr>
              <a:t>전체 구조 대락적으로 설명</a:t>
            </a:r>
            <a:endParaRPr lang="ko-KR" altLang="en-US" sz="4800" b="1">
              <a:latin typeface="나눔고딕" charset="0"/>
              <a:ea typeface="나눔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 xmlns:p14="http://schemas.microsoft.com/office/powerpoint/2010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860425" y="1346835"/>
            <a:ext cx="1233805" cy="0"/>
          </a:xfrm>
          <a:prstGeom prst="line">
            <a:avLst/>
          </a:prstGeom>
          <a:ln cap="flat" w="38100">
            <a:solidFill>
              <a:srgbClr val="090807"/>
            </a:solidFill>
            <a:prstDash val="solid"/>
            <a:headEnd type="none" len="sm" w="sm"/>
            <a:tailEnd type="none" len="sm" w="sm"/>
          </a:ln>
        </p:spPr>
      </p:sp>
      <p:sp>
        <p:nvSpPr>
          <p:cNvPr id="26" name="TextBox 26"/>
          <p:cNvSpPr txBox="1">
            <a:spLocks/>
          </p:cNvSpPr>
          <p:nvPr/>
        </p:nvSpPr>
        <p:spPr>
          <a:xfrm>
            <a:off x="923925" y="765175"/>
            <a:ext cx="2522220" cy="444500"/>
          </a:xfrm>
          <a:prstGeom prst="rect"/>
        </p:spPr>
        <p:txBody>
          <a:bodyPr wrap="square" lIns="0" tIns="0" rIns="0" bIns="0" numCol="1" rtlCol="1" vert="horz" anchor="t">
            <a:spAutoFit/>
          </a:bodyPr>
          <a:lstStyle/>
          <a:p>
            <a:pPr marL="0" indent="0" algn="l">
              <a:lnSpc>
                <a:spcPts val="3499"/>
              </a:lnSpc>
              <a:spcBef>
                <a:spcPct val="0"/>
              </a:spcBef>
              <a:buFontTx/>
              <a:buNone/>
            </a:pPr>
            <a:r>
              <a:rPr lang="en-US" sz="2495" b="0">
                <a:solidFill>
                  <a:srgbClr val="090807"/>
                </a:solidFill>
                <a:latin typeface="Source Han Sans KR Bold" charset="0"/>
                <a:ea typeface="Source Han Sans KR Bold" charset="0"/>
                <a:cs typeface="Source Han Sans KR Bold" charset="0"/>
              </a:rPr>
              <a:t>03 </a:t>
            </a:r>
            <a:r>
              <a:rPr lang="en-US" sz="2495" b="0">
                <a:solidFill>
                  <a:srgbClr val="090807"/>
                </a:solidFill>
                <a:latin typeface="Source Han Sans KR Bold" charset="0"/>
                <a:ea typeface="Source Han Sans KR Bold" charset="0"/>
                <a:cs typeface="Source Han Sans KR Bold" charset="0"/>
              </a:rPr>
              <a:t>컨트롤러</a:t>
            </a:r>
            <a:endParaRPr lang="ko-KR" altLang="en-US" sz="2495" b="0">
              <a:solidFill>
                <a:srgbClr val="090807"/>
              </a:solidFill>
              <a:latin typeface="Source Han Sans KR Bold" charset="0"/>
              <a:ea typeface="Source Han Sans KR Bold" charset="0"/>
              <a:cs typeface="Source Han Sans KR Bold" charset="0"/>
            </a:endParaRPr>
          </a:p>
        </p:txBody>
      </p:sp>
      <p:pic>
        <p:nvPicPr>
          <p:cNvPr id="27" name="그림 47" descr="/Users/imsang-u/Library/Group Containers/L48J367XN4.com.infraware.PolarisOffice/EngineTemp/89283/fImage1688522802240.png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00735" y="1553210"/>
            <a:ext cx="12573635" cy="4140834"/>
          </a:xfrm>
          <a:prstGeom prst="rect"/>
          <a:noFill/>
        </p:spPr>
      </p:pic>
      <p:pic>
        <p:nvPicPr>
          <p:cNvPr id="28" name="그림 48" descr="/Users/imsang-u/Library/Group Containers/L48J367XN4.com.infraware.PolarisOffice/EngineTemp/89283/fImage124181281536.png"/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07085" y="5974080"/>
            <a:ext cx="12567285" cy="2953385"/>
          </a:xfrm>
          <a:prstGeom prst="rect"/>
          <a:noFill/>
        </p:spPr>
      </p:pic>
      <p:sp>
        <p:nvSpPr>
          <p:cNvPr id="29" name="텍스트 상자 95"/>
          <p:cNvSpPr txBox="1">
            <a:spLocks/>
          </p:cNvSpPr>
          <p:nvPr/>
        </p:nvSpPr>
        <p:spPr>
          <a:xfrm rot="0">
            <a:off x="13955395" y="3397885"/>
            <a:ext cx="3606165" cy="2219960"/>
          </a:xfrm>
          <a:prstGeom prst="rect"/>
        </p:spPr>
        <p:txBody>
          <a:bodyPr wrap="square" lIns="0" tIns="0" rIns="0" bIns="0" rtl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495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View 전용 컨트롤러</a:t>
            </a:r>
            <a:r>
              <a:rPr sz="2495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/>
            </a:r>
            <a:br>
              <a:rPr sz="2495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</a:br>
            <a:r>
              <a:rPr sz="2495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- </a:t>
            </a:r>
            <a:r>
              <a:rPr sz="2495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Controller </a:t>
            </a:r>
            <a:endParaRPr lang="ko-KR" altLang="en-US" sz="2495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2495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- </a:t>
            </a:r>
            <a:r>
              <a:rPr sz="2495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타임리프 이용</a:t>
            </a:r>
            <a:endParaRPr lang="ko-KR" altLang="en-US" sz="2495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2495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- </a:t>
            </a:r>
            <a:r>
              <a:rPr sz="2495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View랑 View에서 참고할 데이터 같이 넘겨줌</a:t>
            </a:r>
            <a:endParaRPr lang="ko-KR" altLang="en-US" sz="2495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</p:txBody>
      </p:sp>
      <p:sp>
        <p:nvSpPr>
          <p:cNvPr id="30" name="텍스트 상자 96"/>
          <p:cNvSpPr txBox="1">
            <a:spLocks/>
          </p:cNvSpPr>
          <p:nvPr/>
        </p:nvSpPr>
        <p:spPr>
          <a:xfrm rot="0">
            <a:off x="13905230" y="7225665"/>
            <a:ext cx="3606165" cy="1776095"/>
          </a:xfrm>
          <a:prstGeom prst="rect"/>
        </p:spPr>
        <p:txBody>
          <a:bodyPr wrap="square" lIns="0" tIns="0" rIns="0" bIns="0" rtl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495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API 전용 컨트롤러</a:t>
            </a:r>
            <a:endParaRPr lang="ko-KR" altLang="en-US" sz="2495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2495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- ResController</a:t>
            </a:r>
            <a:r>
              <a:rPr sz="2495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 </a:t>
            </a:r>
            <a:endParaRPr lang="ko-KR" altLang="en-US" sz="2495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2495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- </a:t>
            </a:r>
            <a:r>
              <a:rPr sz="2495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밸리데이션, ResponseEntity&lt;&gt;:json</a:t>
            </a:r>
            <a:endParaRPr lang="ko-KR" altLang="en-US" sz="2495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B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Rect 0"/>
          <p:cNvCxnSpPr/>
          <p:nvPr/>
        </p:nvCxnSpPr>
        <p:spPr>
          <a:xfrm rot="0">
            <a:off x="860425" y="1346835"/>
            <a:ext cx="1234440" cy="635"/>
          </a:xfrm>
          <a:prstGeom prst="line"/>
          <a:ln w="38100" cap="flat" cmpd="sng">
            <a:solidFill>
              <a:srgbClr val="090807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 0"/>
          <p:cNvSpPr txBox="1">
            <a:spLocks/>
          </p:cNvSpPr>
          <p:nvPr/>
        </p:nvSpPr>
        <p:spPr>
          <a:xfrm rot="0">
            <a:off x="923925" y="765175"/>
            <a:ext cx="2522220" cy="444500"/>
          </a:xfrm>
          <a:prstGeom prst="rect"/>
        </p:spPr>
        <p:txBody>
          <a:bodyPr wrap="square" lIns="0" tIns="0" rIns="0" bIns="0" rtl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495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03 컨트롤러</a:t>
            </a:r>
            <a:endParaRPr lang="ko-KR" altLang="en-US" sz="2495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</p:txBody>
      </p:sp>
      <p:pic>
        <p:nvPicPr>
          <p:cNvPr id="27" name="Picture " descr="/Users/imsang-u/Library/Group Containers/L48J367XN4.com.infraware.PolarisOffice/EngineTemp/89283/fImage16885228456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00735" y="1553210"/>
            <a:ext cx="12573635" cy="4140834"/>
          </a:xfrm>
          <a:prstGeom prst="rect"/>
          <a:noFill/>
        </p:spPr>
      </p:pic>
      <p:pic>
        <p:nvPicPr>
          <p:cNvPr id="28" name="Picture " descr="/Users/imsang-u/Library/Group Containers/L48J367XN4.com.infraware.PolarisOffice/EngineTemp/89283/fImage124181285652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07085" y="5974080"/>
            <a:ext cx="12567285" cy="2953385"/>
          </a:xfrm>
          <a:prstGeom prst="rect"/>
          <a:noFill/>
        </p:spPr>
      </p:pic>
      <p:sp>
        <p:nvSpPr>
          <p:cNvPr id="30" name="텍스트 상자 97"/>
          <p:cNvSpPr txBox="1">
            <a:spLocks/>
          </p:cNvSpPr>
          <p:nvPr/>
        </p:nvSpPr>
        <p:spPr>
          <a:xfrm rot="0">
            <a:off x="13955395" y="3397885"/>
            <a:ext cx="3606165" cy="1332230"/>
          </a:xfrm>
          <a:prstGeom prst="rect"/>
        </p:spPr>
        <p:txBody>
          <a:bodyPr wrap="square" lIns="0" tIns="0" rIns="0" bIns="0" rtl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495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View 전용 컨트롤러</a:t>
            </a:r>
            <a:r>
              <a:rPr sz="2495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/>
            </a:r>
            <a:br>
              <a:rPr sz="2495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</a:br>
            <a:r>
              <a:rPr sz="2495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- </a:t>
            </a:r>
            <a:r>
              <a:rPr sz="2495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Controller </a:t>
            </a:r>
            <a:endParaRPr lang="ko-KR" altLang="en-US" sz="2495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endParaRPr lang="ko-KR" altLang="en-US" sz="2495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</p:txBody>
      </p:sp>
      <p:pic>
        <p:nvPicPr>
          <p:cNvPr id="29" name="그림 49" descr="/Users/imsang-u/Library/Group Containers/L48J367XN4.com.infraware.PolarisOffice/EngineTemp/89283/fImage90731287238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04290" y="2193925"/>
            <a:ext cx="13729335" cy="3086735"/>
          </a:xfrm>
          <a:prstGeom prst="rect"/>
          <a:noFill/>
          <a:ln w="57150" cap="flat" cmpd="sng">
            <a:solidFill>
              <a:srgbClr val="FF0000">
                <a:alpha val="100000"/>
              </a:srgbClr>
            </a:solidFill>
            <a:prstDash val="solid"/>
            <a:round/>
          </a:ln>
        </p:spPr>
      </p:pic>
      <p:sp>
        <p:nvSpPr>
          <p:cNvPr id="31" name="텍스트 상자 98"/>
          <p:cNvSpPr txBox="1">
            <a:spLocks/>
          </p:cNvSpPr>
          <p:nvPr/>
        </p:nvSpPr>
        <p:spPr>
          <a:xfrm rot="0">
            <a:off x="13905230" y="7225665"/>
            <a:ext cx="3606165" cy="888365"/>
          </a:xfrm>
          <a:prstGeom prst="rect"/>
        </p:spPr>
        <p:txBody>
          <a:bodyPr wrap="square" lIns="0" tIns="0" rIns="0" bIns="0" rtl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495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API 전용 컨트롤러</a:t>
            </a:r>
            <a:endParaRPr lang="ko-KR" altLang="en-US" sz="2495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2495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- ResController</a:t>
            </a:r>
            <a:r>
              <a:rPr sz="2495" b="0">
                <a:solidFill>
                  <a:srgbClr val="090807"/>
                </a:solidFill>
                <a:latin typeface="Source Han Sans KR Bold" charset="0"/>
                <a:ea typeface="Source Han Sans KR Bold" charset="0"/>
              </a:rPr>
              <a:t> </a:t>
            </a:r>
            <a:endParaRPr lang="ko-KR" altLang="en-US" sz="2495" b="0">
              <a:solidFill>
                <a:srgbClr val="090807"/>
              </a:solidFill>
              <a:latin typeface="Source Han Sans KR Bold" charset="0"/>
              <a:ea typeface="Source Han Sans KR Bold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23</Pages>
  <Paragraphs>0</Paragraphs>
  <Words>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cp:lastModifiedBy>상우 임</cp:lastModifiedBy>
  <dc:title>옐로우 블랙 깔끔한 보고서 프레젠테이션</dc:title>
  <dcterms:modified xsi:type="dcterms:W3CDTF">2011-08-01T06:04:30Z</dcterms:modified>
</cp:coreProperties>
</file>